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99" r:id="rId5"/>
    <p:sldId id="300" r:id="rId6"/>
    <p:sldId id="301" r:id="rId7"/>
    <p:sldId id="302" r:id="rId8"/>
    <p:sldId id="303" r:id="rId9"/>
    <p:sldId id="304" r:id="rId10"/>
    <p:sldId id="270" r:id="rId11"/>
    <p:sldId id="272" r:id="rId12"/>
    <p:sldId id="273" r:id="rId13"/>
    <p:sldId id="275" r:id="rId14"/>
    <p:sldId id="276" r:id="rId15"/>
    <p:sldId id="277" r:id="rId16"/>
    <p:sldId id="274" r:id="rId17"/>
    <p:sldId id="305" r:id="rId18"/>
    <p:sldId id="306" r:id="rId19"/>
    <p:sldId id="307" r:id="rId20"/>
    <p:sldId id="308" r:id="rId21"/>
    <p:sldId id="309" r:id="rId22"/>
    <p:sldId id="315" r:id="rId23"/>
    <p:sldId id="316" r:id="rId24"/>
    <p:sldId id="335" r:id="rId25"/>
    <p:sldId id="317" r:id="rId26"/>
    <p:sldId id="336" r:id="rId27"/>
    <p:sldId id="321" r:id="rId28"/>
    <p:sldId id="310" r:id="rId29"/>
    <p:sldId id="323" r:id="rId30"/>
    <p:sldId id="324" r:id="rId31"/>
    <p:sldId id="325" r:id="rId32"/>
    <p:sldId id="326" r:id="rId33"/>
    <p:sldId id="328" r:id="rId34"/>
    <p:sldId id="329" r:id="rId35"/>
    <p:sldId id="330" r:id="rId36"/>
    <p:sldId id="332" r:id="rId37"/>
    <p:sldId id="333" r:id="rId38"/>
    <p:sldId id="337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4E60"/>
    <a:srgbClr val="748A98"/>
    <a:srgbClr val="4F9B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7" autoAdjust="0"/>
    <p:restoredTop sz="98044" autoAdjust="0"/>
  </p:normalViewPr>
  <p:slideViewPr>
    <p:cSldViewPr snapToGrid="0">
      <p:cViewPr>
        <p:scale>
          <a:sx n="100" d="100"/>
          <a:sy n="100" d="100"/>
        </p:scale>
        <p:origin x="-26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2121407"/>
            <a:ext cx="5507175" cy="1845755"/>
          </a:xfrm>
        </p:spPr>
        <p:txBody>
          <a:bodyPr>
            <a:normAutofit/>
          </a:bodyPr>
          <a:lstStyle/>
          <a:p>
            <a:pPr algn="l"/>
            <a:r>
              <a:rPr lang="en-US" sz="9600" b="1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SBARCO</a:t>
            </a:r>
            <a:endParaRPr lang="en-US" sz="9600" b="1" dirty="0">
              <a:solidFill>
                <a:srgbClr val="92D05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0359" y="3901822"/>
            <a:ext cx="4306653" cy="59326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dirty="0" smtClean="0">
                <a:solidFill>
                  <a:srgbClr val="92D050"/>
                </a:solidFill>
                <a:latin typeface="Bahnschrift SemiLight" panose="020B0502040204020203" pitchFamily="34" charset="0"/>
              </a:rPr>
              <a:t>THE ONE YOU CAN RELY ON</a:t>
            </a:r>
            <a:endParaRPr lang="en-US" sz="2800" dirty="0">
              <a:solidFill>
                <a:srgbClr val="92D05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10194" y="2937946"/>
            <a:ext cx="7045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  <a:latin typeface="+mn-lt"/>
              </a:rPr>
              <a:t>3. Обзор комплекса</a:t>
            </a:r>
            <a:endParaRPr lang="ru-RU" sz="7200" dirty="0">
              <a:solidFill>
                <a:srgbClr val="374E60"/>
              </a:solidFill>
              <a:effectLst>
                <a:reflection endPos="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25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473" y="285748"/>
            <a:ext cx="6753225" cy="96202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Данный настольный комплекс </a:t>
            </a:r>
            <a:r>
              <a:rPr lang="ru-RU" sz="2000" dirty="0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предназначен для печати </a:t>
            </a:r>
            <a:r>
              <a:rPr lang="ru-RU" sz="2000" dirty="0" err="1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термо</a:t>
            </a:r>
            <a:r>
              <a:rPr lang="ru-RU" sz="2000" dirty="0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или </a:t>
            </a:r>
            <a:r>
              <a:rPr lang="ru-RU" sz="2000" dirty="0" err="1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термотрансферных</a:t>
            </a:r>
            <a:r>
              <a:rPr lang="ru-RU" sz="2000" dirty="0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этикеток без подключения к </a:t>
            </a:r>
            <a:r>
              <a:rPr lang="ru-RU" sz="2000" dirty="0" smtClean="0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компьютеру или </a:t>
            </a:r>
            <a:r>
              <a:rPr lang="ru-RU" sz="2000" dirty="0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локальной </a:t>
            </a:r>
            <a:r>
              <a:rPr lang="ru-RU" sz="2000" dirty="0" smtClean="0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сети предприятия</a:t>
            </a:r>
            <a:r>
              <a:rPr lang="ru-RU" sz="2000" dirty="0">
                <a:solidFill>
                  <a:srgbClr val="374E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ru-RU" sz="2000" dirty="0">
              <a:solidFill>
                <a:srgbClr val="374E60"/>
              </a:solidFill>
              <a:effectLst>
                <a:reflection endPos="0" dir="5400000" sy="-100000" algn="bl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C:\Users\1\Desktop\Инструкция по Sbarco\Фото и картинки\упаковка ябл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840" y="1688512"/>
            <a:ext cx="1497095" cy="149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Инструкция по Sbarco\Фото и картинки\фле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6404" y="3518096"/>
            <a:ext cx="809474" cy="7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Инструкция по Sbarco\Фото и картинки\скан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359" y="1575734"/>
            <a:ext cx="1115959" cy="11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Инструкция по Sbarco\Фото и картинки\клавиату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777" y="2088456"/>
            <a:ext cx="2566728" cy="11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MAS-DOC\Design\Картинки для инета\настольные\M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932" y="3304725"/>
            <a:ext cx="2242636" cy="1652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esktop\Инструкция по Sbarco\Фото и картинки\упаковка ябл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388" y="5136814"/>
            <a:ext cx="1497095" cy="149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96949" flipV="1">
            <a:off x="3236114" y="5769604"/>
            <a:ext cx="470226" cy="2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2553048" y="3091351"/>
            <a:ext cx="260889" cy="42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3656942" y="3917849"/>
            <a:ext cx="260889" cy="42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560499">
            <a:off x="3948843" y="5192856"/>
            <a:ext cx="260889" cy="42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136894" y="4000777"/>
            <a:ext cx="6353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64753" y="2691693"/>
            <a:ext cx="0" cy="485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1\Desktop\Инструкция по Sbarco\Фото и картинки\компьюте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4457" y="4621104"/>
            <a:ext cx="3675243" cy="22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Инструкция по Sbarco\Фото и картинки\productphoto1108024022642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759" y="3327222"/>
            <a:ext cx="1947018" cy="18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5802920" y="2975619"/>
            <a:ext cx="446490" cy="403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74124" y="4348185"/>
            <a:ext cx="0" cy="5095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928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нструкция по Sbarco\Фото и картинки\exc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720" y="4938676"/>
            <a:ext cx="1080855" cy="10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Инструкция по Sbarco\Фото и картинки\product281812033813186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149" y="4526355"/>
            <a:ext cx="1933576" cy="17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Инструкция по Sbarco\Фото и картинки\мони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132" y="4569779"/>
            <a:ext cx="2707978" cy="20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7215" y="3818469"/>
            <a:ext cx="6486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4E60"/>
                </a:solidFill>
                <a:latin typeface="+mj-lt"/>
              </a:rPr>
              <a:t>И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мпорт справочников 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товаров из </a:t>
            </a:r>
            <a:r>
              <a:rPr lang="ru-RU" sz="2000" dirty="0" err="1" smtClean="0">
                <a:solidFill>
                  <a:srgbClr val="374E60"/>
                </a:solidFill>
                <a:latin typeface="+mj-lt"/>
              </a:rPr>
              <a:t>Excel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, для последующей автономной работы принтера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2760522" y="5242236"/>
            <a:ext cx="260889" cy="42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6375388" y="5242233"/>
            <a:ext cx="260889" cy="42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69394" y="335343"/>
            <a:ext cx="7314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74E60"/>
                </a:solidFill>
                <a:latin typeface="+mj-lt"/>
              </a:rPr>
              <a:t>Основные особенности комплекса:</a:t>
            </a:r>
            <a:endParaRPr lang="ru-RU" sz="36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0405" y="981674"/>
            <a:ext cx="714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4E60"/>
                </a:solidFill>
                <a:latin typeface="+mj-lt"/>
              </a:rPr>
              <a:t>Составные штрих-коды любой 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сложности, а</a:t>
            </a:r>
            <a:r>
              <a:rPr lang="en-US" sz="2000" dirty="0" smtClean="0">
                <a:solidFill>
                  <a:srgbClr val="374E60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также возможность их корректировки.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/>
            </a:r>
            <a:br>
              <a:rPr lang="ru-RU" sz="2000" dirty="0">
                <a:solidFill>
                  <a:srgbClr val="374E60"/>
                </a:solidFill>
                <a:latin typeface="+mj-lt"/>
              </a:rPr>
            </a:b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3074" name="Picture 2" descr="C:\Users\1\Desktop\Инструкция по Sbarco\Фото и картинки\Разные этикет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047" y="1626768"/>
            <a:ext cx="3464158" cy="21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Инструкция по Sbarco\Фото и картинки\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149" y="1494044"/>
            <a:ext cx="1649626" cy="23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Инструкция по Sbarco\Фото и картинки\Картинки для презентаций\Q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666" y="1680888"/>
            <a:ext cx="993406" cy="10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Инструкция по Sbarco\Фото и картинки\Картинки для презентаций\Чек для презентаци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215" y="2840017"/>
            <a:ext cx="1299477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906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\\server\MAS-DOC\Design\Картинки для инета\платформы\pm4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658" y="3406143"/>
            <a:ext cx="3390901" cy="2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6825" y="439348"/>
            <a:ext cx="796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374E60"/>
                </a:solidFill>
                <a:latin typeface="+mj-lt"/>
              </a:rPr>
              <a:t>SBARCO T4+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 без проблем взаимодействует с большим количеством разновидностей весов и индикаторов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4103" name="Picture 7" descr="\\server\MAS-DOC\Design\Картинки для инета\Индикаторы и стойки\MI-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035" y="3530966"/>
            <a:ext cx="1144169" cy="6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server\MAS-DOC\Design\Картинки для инета\Индикаторы и стойки\MI-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807204" y="3494751"/>
            <a:ext cx="1207012" cy="6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\\server\MAS-DOC\Design\Картинки для инета\настольные\M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320" y="1361065"/>
            <a:ext cx="1807280" cy="1332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\server\MAS-DOC\Design\Картинки для инета\Напольные\PM1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627" y="3078624"/>
            <a:ext cx="2354666" cy="282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esktop\Инструкция по Sbarco\Фото и картинки\лабораторные вес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727" y="1365854"/>
            <a:ext cx="1871664" cy="13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22980" y="2709293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74E60"/>
                </a:solidFill>
                <a:latin typeface="+mj-lt"/>
              </a:rPr>
              <a:t>Весы простого взвешивания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29657" y="2724681"/>
            <a:ext cx="3390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Весы 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повышенной точности для лабораторий</a:t>
            </a:r>
            <a:r>
              <a:rPr lang="ru-RU" dirty="0"/>
              <a:t>.</a:t>
            </a:r>
            <a:endParaRPr lang="ru-RU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66825" y="5720833"/>
            <a:ext cx="3843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74E60"/>
                </a:solidFill>
                <a:latin typeface="+mj-lt"/>
              </a:rPr>
              <a:t>Весы с увеличенной платформой до 600кг. Есть влагозащищенное исполнение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53931" y="5720832"/>
            <a:ext cx="3332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74E60"/>
                </a:solidFill>
                <a:latin typeface="+mj-lt"/>
              </a:rPr>
              <a:t>Платформенные весы. Типовые и нестандартные решения.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97781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C:\Users\1\Desktop\Инструкция по Sbarco\Фото и картинки\productphoto110802402264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8106" y="4371292"/>
            <a:ext cx="1520806" cy="14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Инструкция по Sbarco\Фото и картинки\Картинки для презентаций\кабель U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705" y="2916942"/>
            <a:ext cx="1846401" cy="1384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0416" y="254138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74E60"/>
                </a:solidFill>
                <a:latin typeface="+mj-lt"/>
              </a:rPr>
              <a:t>Общий алгоритм работы</a:t>
            </a:r>
            <a:endParaRPr lang="ru-RU" sz="36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5122" name="Picture 2" descr="C:\Users\1\Desktop\Инструкция по Sbarco\Фото и картинки\компьют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861" y="900469"/>
            <a:ext cx="2747910" cy="1662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829" y="1018281"/>
            <a:ext cx="3009901" cy="16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373" y="2563128"/>
            <a:ext cx="2876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1. Загрузите 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и запустите редактор </a:t>
            </a:r>
            <a:r>
              <a:rPr lang="en-US" sz="2000" dirty="0" err="1" smtClean="0">
                <a:solidFill>
                  <a:srgbClr val="374E60"/>
                </a:solidFill>
                <a:latin typeface="+mj-lt"/>
              </a:rPr>
              <a:t>BarDrawer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 на ПК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2404" y="2732038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2. Создайте 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проект 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этикеток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6806" y="3915899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3. Сохраните в память принтера через </a:t>
            </a:r>
            <a:r>
              <a:rPr lang="en-US" sz="2000" dirty="0" smtClean="0">
                <a:solidFill>
                  <a:srgbClr val="374E60"/>
                </a:solidFill>
                <a:latin typeface="+mj-lt"/>
              </a:rPr>
              <a:t>USB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 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1028" name="Picture 4" descr="C:\Users\1\Desktop\Инструкция по Sbarco\Фото и картинки\20191125_1215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689" y="4463316"/>
            <a:ext cx="2150117" cy="132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8814" y="5746243"/>
            <a:ext cx="2665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4. Запустите 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рабочую программу 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на принтере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8377" y="6054019"/>
            <a:ext cx="237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5. Начинайте 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работу</a:t>
            </a:r>
          </a:p>
        </p:txBody>
      </p:sp>
      <p:pic>
        <p:nvPicPr>
          <p:cNvPr id="13" name="Picture 9" descr="\\server\MAS-DOC\Design\Картинки для инета\настольные\M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976" y="4845213"/>
            <a:ext cx="1807280" cy="13321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863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5003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374E60"/>
                </a:solidFill>
                <a:latin typeface="+mj-lt"/>
              </a:rPr>
              <a:t>Примеры меню программы на принтере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6146" name="Picture 2" descr="C:\Users\1\Desktop\Инструкция по Sbarco\Фото и картинки\Дисплей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026" y="1480098"/>
            <a:ext cx="1501598" cy="921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Инструкция по Sbarco\Фото и картинки\Дисплей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839" y="1480098"/>
            <a:ext cx="1537511" cy="921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Инструкция по Sbarco\Фото и картинки\Дисплей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156" y="1480097"/>
            <a:ext cx="1559131" cy="921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Инструкция по Sbarco\Фото и картинки\Дисплей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480098"/>
            <a:ext cx="1501598" cy="921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\Desktop\Инструкция по Sbarco\Фото и картинки\Дисплей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312" y="2620452"/>
            <a:ext cx="1513026" cy="914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\Desktop\Инструкция по Sbarco\Фото и картинки\Дисплей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838" y="2620451"/>
            <a:ext cx="1537511" cy="914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1\Desktop\Инструкция по Sbarco\Фото и картинки\Дисплей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156" y="2620453"/>
            <a:ext cx="1559131" cy="914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1\Desktop\Инструкция по Sbarco\Фото и картинки\Дисплей\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620453"/>
            <a:ext cx="1501598" cy="91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1\Desktop\Инструкция по Sbarco\Фото и картинки\Дисплей\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026" y="3902983"/>
            <a:ext cx="1561170" cy="964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1\Desktop\Инструкция по Sbarco\Фото и картинки\Дисплей\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839" y="3902982"/>
            <a:ext cx="1537511" cy="964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1\Desktop\Инструкция по Sbarco\Фото и картинки\Дисплей\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902983"/>
            <a:ext cx="1501598" cy="964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1\Desktop\Инструкция по Sbarco\Фото и картинки\Дисплей\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156" y="3902984"/>
            <a:ext cx="1559131" cy="964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1\Desktop\Инструкция по Sbarco\Фото и картинки\Дисплей\1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076" y="5182672"/>
            <a:ext cx="1501598" cy="98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37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538" y="257175"/>
            <a:ext cx="6753225" cy="96202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</a:rPr>
              <a:t>Данный комплекс будет Вашим помощником</a:t>
            </a:r>
            <a:r>
              <a:rPr lang="en-US" sz="20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</a:rPr>
              <a:t> </a:t>
            </a:r>
            <a:r>
              <a:rPr lang="ru-RU" sz="20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</a:rPr>
              <a:t>во многих сферах</a:t>
            </a:r>
            <a:endParaRPr lang="ru-RU" sz="2000" dirty="0">
              <a:solidFill>
                <a:srgbClr val="374E60"/>
              </a:solidFill>
              <a:effectLst>
                <a:reflection endPos="0" dir="5400000" sy="-100000" algn="bl" rotWithShape="0"/>
              </a:effectLst>
            </a:endParaRPr>
          </a:p>
        </p:txBody>
      </p:sp>
      <p:pic>
        <p:nvPicPr>
          <p:cNvPr id="2050" name="Picture 2" descr="C:\Users\1\Desktop\Инструкция по Sbarco\Фото и картинки\Скл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938" y="5248447"/>
            <a:ext cx="2211536" cy="146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1\Desktop\Инструкция по Sbarco\Фото и картинки\продуктов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930" y="1409683"/>
            <a:ext cx="2202328" cy="146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1\Desktop\Инструкция по Sbarco\Фото и картинки\склад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22" y="4130002"/>
            <a:ext cx="2211536" cy="146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文字版面配置區 16"/>
          <p:cNvSpPr txBox="1">
            <a:spLocks/>
          </p:cNvSpPr>
          <p:nvPr/>
        </p:nvSpPr>
        <p:spPr>
          <a:xfrm>
            <a:off x="3397085" y="3167950"/>
            <a:ext cx="3020620" cy="413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Курьерские службы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文字版面配置區 16"/>
          <p:cNvSpPr txBox="1">
            <a:spLocks/>
          </p:cNvSpPr>
          <p:nvPr/>
        </p:nvSpPr>
        <p:spPr>
          <a:xfrm>
            <a:off x="3397085" y="4495456"/>
            <a:ext cx="3546133" cy="468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Складские комплексы и распределительные пункты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文字版面配置區 16"/>
          <p:cNvSpPr txBox="1">
            <a:spLocks/>
          </p:cNvSpPr>
          <p:nvPr/>
        </p:nvSpPr>
        <p:spPr>
          <a:xfrm>
            <a:off x="3360769" y="5982060"/>
            <a:ext cx="3343275" cy="342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Фасовочные пункты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54" name="Picture 6" descr="C:\Users\1\Desktop\Инструкция по Sbarco\Фото и картинки\Курь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043" y="2657024"/>
            <a:ext cx="2276431" cy="141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文字版面配置區 16"/>
          <p:cNvSpPr txBox="1">
            <a:spLocks/>
          </p:cNvSpPr>
          <p:nvPr/>
        </p:nvSpPr>
        <p:spPr>
          <a:xfrm>
            <a:off x="3544258" y="1936744"/>
            <a:ext cx="3020620" cy="413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Торговые предприятия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6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68" y="1809749"/>
            <a:ext cx="8452882" cy="3228975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  <a:latin typeface="+mn-lt"/>
              </a:rPr>
              <a:t>4. Создаем единичную этикетку</a:t>
            </a:r>
            <a:endParaRPr lang="ru-RU" sz="7200" dirty="0">
              <a:solidFill>
                <a:srgbClr val="374E60"/>
              </a:solidFill>
              <a:effectLst>
                <a:reflection endPos="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08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Инструкция по Sbarco\Фото и картинки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017" y="4146761"/>
            <a:ext cx="2830105" cy="2521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Инструкция по Sbarco\Фото и картинки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142" y="595389"/>
            <a:ext cx="4601141" cy="314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Инструкция по Sbarco\Фото и картинки\Картинки для презентаций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941" y="1635487"/>
            <a:ext cx="962025" cy="9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122139" y="195279"/>
            <a:ext cx="2743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Запускаем </a:t>
            </a:r>
            <a:r>
              <a:rPr lang="en-US" sz="2000" dirty="0" err="1" smtClean="0">
                <a:solidFill>
                  <a:srgbClr val="374E60"/>
                </a:solidFill>
                <a:latin typeface="+mj-lt"/>
              </a:rPr>
              <a:t>BarDrawer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20" name="內容版面配置區 5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570" y="4128465"/>
            <a:ext cx="3136041" cy="252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трелка вправо 21"/>
          <p:cNvSpPr/>
          <p:nvPr/>
        </p:nvSpPr>
        <p:spPr>
          <a:xfrm>
            <a:off x="4770270" y="5167345"/>
            <a:ext cx="99060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145717" y="5167344"/>
            <a:ext cx="99060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35537" y="3746651"/>
            <a:ext cx="2996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Создаем новую этикетку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2560770" y="1937416"/>
            <a:ext cx="99060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35497" y="2973322"/>
            <a:ext cx="1059681" cy="278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0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Инструкция по Sbarco\Фото и картинки\5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426" y="1473592"/>
            <a:ext cx="5648913" cy="387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1\Desktop\Инструкция по Sbarco\Фото и картинки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852" y="1876411"/>
            <a:ext cx="1355341" cy="297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8299" y="1073482"/>
            <a:ext cx="6090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Отправляем в настройки печати и выбираем загрузку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923922" y="3382220"/>
            <a:ext cx="99060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694127" y="3382219"/>
            <a:ext cx="99060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23768" y="1876411"/>
            <a:ext cx="2261279" cy="341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4456" y="5068822"/>
            <a:ext cx="1059681" cy="278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6852" y="4135373"/>
            <a:ext cx="1059681" cy="208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18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Инструкция по Sbarco\Фото и картинки\product281812033813186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988" y="1297381"/>
            <a:ext cx="2638562" cy="23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199" y="929678"/>
            <a:ext cx="5429387" cy="30575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74E60"/>
                </a:solidFill>
              </a:rPr>
              <a:t>Принтер </a:t>
            </a:r>
            <a:r>
              <a:rPr lang="en-US" sz="2400" b="1" dirty="0">
                <a:solidFill>
                  <a:srgbClr val="374E60"/>
                </a:solidFill>
              </a:rPr>
              <a:t>T</a:t>
            </a:r>
            <a:r>
              <a:rPr lang="ru-RU" sz="2400" b="1" dirty="0">
                <a:solidFill>
                  <a:srgbClr val="374E60"/>
                </a:solidFill>
              </a:rPr>
              <a:t>4+ 203 </a:t>
            </a:r>
            <a:r>
              <a:rPr lang="en-US" sz="2400" b="1" dirty="0">
                <a:solidFill>
                  <a:srgbClr val="374E60"/>
                </a:solidFill>
              </a:rPr>
              <a:t>dpi</a:t>
            </a:r>
            <a:r>
              <a:rPr lang="ru-RU" sz="2400" b="1" dirty="0">
                <a:solidFill>
                  <a:srgbClr val="374E60"/>
                </a:solidFill>
              </a:rPr>
              <a:t> является очень доступным, экономичным и компактным. Несмотря на свои скромные размеры, он легко может похвастаться высокой производительностью и универсальностью применения. </a:t>
            </a:r>
            <a:br>
              <a:rPr lang="ru-RU" sz="2400" b="1" dirty="0">
                <a:solidFill>
                  <a:srgbClr val="374E60"/>
                </a:solidFill>
              </a:rPr>
            </a:br>
            <a:r>
              <a:rPr lang="en-US" sz="2400" b="1" dirty="0">
                <a:solidFill>
                  <a:srgbClr val="374E60"/>
                </a:solidFill>
              </a:rPr>
              <a:t> </a:t>
            </a:r>
            <a:r>
              <a:rPr lang="en-US" sz="2400" b="1" dirty="0" smtClean="0">
                <a:solidFill>
                  <a:srgbClr val="374E60"/>
                </a:solidFill>
              </a:rPr>
              <a:t>       </a:t>
            </a:r>
            <a:endParaRPr lang="ru-RU" sz="2400" b="1" dirty="0">
              <a:solidFill>
                <a:srgbClr val="374E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4199" y="3733801"/>
            <a:ext cx="7610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4E60"/>
                </a:solidFill>
                <a:latin typeface="+mj-lt"/>
              </a:rPr>
              <a:t>Высокое качество печати, надежность и долговечность делают </a:t>
            </a:r>
            <a:r>
              <a:rPr lang="en-US" sz="2400" b="1" dirty="0">
                <a:solidFill>
                  <a:srgbClr val="374E60"/>
                </a:solidFill>
                <a:latin typeface="+mj-lt"/>
              </a:rPr>
              <a:t>SBARCO T</a:t>
            </a:r>
            <a:r>
              <a:rPr lang="ru-RU" sz="2400" b="1" dirty="0">
                <a:solidFill>
                  <a:srgbClr val="374E60"/>
                </a:solidFill>
                <a:latin typeface="+mj-lt"/>
              </a:rPr>
              <a:t>4+ лучшим решением для всего спектра применения, а его использование в комплексе с вспомогательными устройствами открывает дополнительные возможности.</a:t>
            </a:r>
            <a:br>
              <a:rPr lang="ru-RU" sz="2400" b="1" dirty="0">
                <a:solidFill>
                  <a:srgbClr val="374E60"/>
                </a:solidFill>
                <a:latin typeface="+mj-lt"/>
              </a:rPr>
            </a:b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54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1\Desktop\Инструкция по Sbarco\Фото и картинки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029" y="912167"/>
            <a:ext cx="4081070" cy="246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esktop\Инструкция по Sbarco\Фото и картинки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010" y="898226"/>
            <a:ext cx="3081338" cy="243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47354" y="1827511"/>
            <a:ext cx="99060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C:\Users\1\Desktop\Инструкция по Sbarco\Фото и картинки\20191125_121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189" y="5307709"/>
            <a:ext cx="2150117" cy="132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12077" y="498116"/>
            <a:ext cx="3667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Загружаем форму в принтер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153947" y="1818100"/>
            <a:ext cx="99060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12077" y="4907599"/>
            <a:ext cx="4074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Выбираем форму в меню принтера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9700" y="2097023"/>
            <a:ext cx="1059681" cy="14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6109" y="3065137"/>
            <a:ext cx="783341" cy="20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38846" y="3695699"/>
            <a:ext cx="4081070" cy="390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Форма исчезнет после выключения принтера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48110" y="4076811"/>
            <a:ext cx="4081070" cy="390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Форма будет сохранена на </a:t>
            </a:r>
            <a:r>
              <a:rPr lang="en-US" sz="1400" dirty="0" smtClean="0">
                <a:solidFill>
                  <a:schemeClr val="tx1"/>
                </a:solidFill>
              </a:rPr>
              <a:t>SD</a:t>
            </a:r>
            <a:r>
              <a:rPr lang="ru-RU" sz="1400" dirty="0" smtClean="0">
                <a:solidFill>
                  <a:schemeClr val="tx1"/>
                </a:solidFill>
              </a:rPr>
              <a:t> карту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48111" y="4471986"/>
            <a:ext cx="4081070" cy="390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Форма будет сохранена в память принтера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6762520" y="2324301"/>
            <a:ext cx="1947632" cy="1185691"/>
          </a:xfrm>
          <a:prstGeom prst="bentConnector4">
            <a:avLst>
              <a:gd name="adj1" fmla="val -6"/>
              <a:gd name="adj2" fmla="val 11928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31" idx="3"/>
          </p:cNvCxnSpPr>
          <p:nvPr/>
        </p:nvCxnSpPr>
        <p:spPr>
          <a:xfrm rot="16200000" flipH="1">
            <a:off x="6634653" y="2577546"/>
            <a:ext cx="2194101" cy="1194953"/>
          </a:xfrm>
          <a:prstGeom prst="bentConnector4">
            <a:avLst>
              <a:gd name="adj1" fmla="val -33"/>
              <a:gd name="adj2" fmla="val 135072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endCxn id="32" idx="3"/>
          </p:cNvCxnSpPr>
          <p:nvPr/>
        </p:nvCxnSpPr>
        <p:spPr>
          <a:xfrm rot="16200000" flipH="1">
            <a:off x="6521900" y="2859968"/>
            <a:ext cx="2428872" cy="1185689"/>
          </a:xfrm>
          <a:prstGeom prst="bentConnector4">
            <a:avLst>
              <a:gd name="adj1" fmla="val -295"/>
              <a:gd name="adj2" fmla="val 151413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478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68" y="1809749"/>
            <a:ext cx="8452882" cy="3228975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  <a:latin typeface="+mn-lt"/>
              </a:rPr>
              <a:t>5. Изменение этикетки</a:t>
            </a:r>
            <a:endParaRPr lang="ru-RU" sz="7200" dirty="0">
              <a:solidFill>
                <a:srgbClr val="374E60"/>
              </a:solidFill>
              <a:effectLst>
                <a:reflection endPos="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2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62333" y="0"/>
            <a:ext cx="7886700" cy="10132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74E60"/>
                </a:solidFill>
              </a:rPr>
              <a:t>5.1 </a:t>
            </a:r>
            <a:r>
              <a:rPr lang="en-US" sz="3600" b="1" dirty="0" smtClean="0">
                <a:solidFill>
                  <a:srgbClr val="374E60"/>
                </a:solidFill>
              </a:rPr>
              <a:t>Truncation(</a:t>
            </a:r>
            <a:r>
              <a:rPr lang="ru-RU" sz="3600" b="1" dirty="0">
                <a:solidFill>
                  <a:srgbClr val="374E60"/>
                </a:solidFill>
              </a:rPr>
              <a:t>обрезка</a:t>
            </a:r>
            <a:r>
              <a:rPr lang="en-US" sz="3600" b="1" dirty="0">
                <a:solidFill>
                  <a:srgbClr val="374E60"/>
                </a:solidFill>
              </a:rPr>
              <a:t>)</a:t>
            </a:r>
            <a:endParaRPr lang="ru-RU" sz="3600" b="1" dirty="0">
              <a:solidFill>
                <a:srgbClr val="374E60"/>
              </a:solidFill>
            </a:endParaRPr>
          </a:p>
        </p:txBody>
      </p:sp>
      <p:pic>
        <p:nvPicPr>
          <p:cNvPr id="1026" name="Picture 2" descr="C:\Users\1\Desktop\Инструкция по Sbarco\Фото и картинки\BarDrawer скрины\2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7213" y="1849013"/>
            <a:ext cx="4616145" cy="359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5169090" y="936703"/>
            <a:ext cx="3868500" cy="1824620"/>
          </a:xfrm>
          <a:prstGeom prst="wedgeRoundRectCallout">
            <a:avLst>
              <a:gd name="adj1" fmla="val -109937"/>
              <a:gd name="adj2" fmla="val 802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Вес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Source(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источник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–порт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RS232 (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ве</a:t>
            </a:r>
            <a:r>
              <a:rPr lang="ru-RU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ы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).</a:t>
            </a: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Source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(источник)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RS-232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input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Advance (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продвинутые настройки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) 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Truncation</a:t>
            </a:r>
            <a:r>
              <a:rPr lang="ru-RU" altLang="zh-TW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 (обрезка).</a:t>
            </a:r>
            <a:endParaRPr lang="en-US" altLang="zh-TW" dirty="0">
              <a:solidFill>
                <a:srgbClr val="374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20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5169090" y="3009900"/>
            <a:ext cx="3868500" cy="1561218"/>
          </a:xfrm>
          <a:prstGeom prst="wedgeRoundRectCallout">
            <a:avLst>
              <a:gd name="adj1" fmla="val -111940"/>
              <a:gd name="adj2" fmla="val -89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Стоимость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Source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(источник)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–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Database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база данных, файл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Excel).</a:t>
            </a: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Source: Database 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Add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 (добавить)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Microsoft Excel</a:t>
            </a:r>
            <a:r>
              <a:rPr lang="en-US" altLang="zh-TW" dirty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.</a:t>
            </a:r>
            <a:endParaRPr lang="zh-TW" altLang="en-US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5169090" y="4818241"/>
            <a:ext cx="3868500" cy="1428750"/>
          </a:xfrm>
          <a:prstGeom prst="wedgeRoundRectCallout">
            <a:avLst>
              <a:gd name="adj1" fmla="val -112321"/>
              <a:gd name="adj2" fmla="val -10883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Сумма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=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Вес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*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Стоимость</a:t>
            </a: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Source: Refer to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Object (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ссылаться к объекту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 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Advance  </a:t>
            </a:r>
            <a:r>
              <a:rPr lang="en-US" altLang="zh-TW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Calculation</a:t>
            </a:r>
            <a:r>
              <a:rPr lang="ru-RU" altLang="zh-TW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 (подсчёт)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.</a:t>
            </a: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6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1714500" y="228950"/>
            <a:ext cx="678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спользование весов (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scale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 качестве источника.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ru-RU" altLang="zh-TW" sz="2000" dirty="0" smtClean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Способ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вывода данных – </a:t>
            </a:r>
            <a:r>
              <a:rPr lang="en-US" altLang="zh-TW" sz="2000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Single Variable </a:t>
            </a:r>
            <a:r>
              <a:rPr lang="ru-RU" altLang="zh-TW" sz="2000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(одна переменная)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50" name="Picture 2" descr="C:\Users\1\Desktop\Инструкция по Sbarco\Фото и картинки\BarDrawer скрины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16012"/>
            <a:ext cx="3939328" cy="417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圓角矩形圖說文字 9"/>
          <p:cNvSpPr/>
          <p:nvPr/>
        </p:nvSpPr>
        <p:spPr>
          <a:xfrm>
            <a:off x="4049454" y="936836"/>
            <a:ext cx="2473594" cy="684018"/>
          </a:xfrm>
          <a:prstGeom prst="wedgeRoundRectCallout">
            <a:avLst>
              <a:gd name="adj1" fmla="val -16964"/>
              <a:gd name="adj2" fmla="val 2523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Source</a:t>
            </a:r>
            <a:r>
              <a:rPr lang="ru-RU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(ресурс)</a:t>
            </a:r>
            <a:r>
              <a:rPr lang="en-US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en-US" altLang="zh-TW" sz="16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RS232 input </a:t>
            </a:r>
            <a:r>
              <a:rPr lang="en-US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ru-RU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весы</a:t>
            </a:r>
            <a:r>
              <a:rPr lang="en-US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3" name="圓角矩形圖說文字 22"/>
          <p:cNvSpPr/>
          <p:nvPr/>
        </p:nvSpPr>
        <p:spPr>
          <a:xfrm>
            <a:off x="86999" y="3409950"/>
            <a:ext cx="2789551" cy="3276601"/>
          </a:xfrm>
          <a:prstGeom prst="wedgeRoundRectCallout">
            <a:avLst>
              <a:gd name="adj1" fmla="val 58680"/>
              <a:gd name="adj2" fmla="val -3450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“Input Data”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–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тип порта принтера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RS232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работающий либо с одной (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single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переменной, либо с несколькими (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multiple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Данную информацию можно найти с помощью программы 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HyperTerminal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или в инструкции к весам.</a:t>
            </a: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6595435" y="1146354"/>
            <a:ext cx="2484809" cy="1293828"/>
          </a:xfrm>
          <a:prstGeom prst="wedgeRoundRectCallout">
            <a:avLst>
              <a:gd name="adj1" fmla="val -41920"/>
              <a:gd name="adj2" fmla="val 11150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Введите информацию о весе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для этикетки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“</a:t>
            </a:r>
            <a:r>
              <a:rPr lang="en-US" altLang="zh-TW" b="1" dirty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TRUNCATION</a:t>
            </a:r>
            <a:r>
              <a:rPr lang="en-US" altLang="zh-TW" b="1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”</a:t>
            </a:r>
            <a:r>
              <a:rPr lang="ru-RU" altLang="zh-TW" b="1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(обрезка)</a:t>
            </a:r>
            <a:endParaRPr lang="en-US" altLang="zh-TW" b="1" dirty="0">
              <a:solidFill>
                <a:srgbClr val="374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1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6840883" y="5219700"/>
            <a:ext cx="2239361" cy="1266825"/>
          </a:xfrm>
          <a:prstGeom prst="wedgeRoundRectCallout">
            <a:avLst>
              <a:gd name="adj1" fmla="val -52025"/>
              <a:gd name="adj2" fmla="val -15805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Максимальное число отображаемых символов.</a:t>
            </a:r>
            <a:endParaRPr lang="zh-TW" altLang="en-US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3725" y="3012469"/>
            <a:ext cx="1895475" cy="3212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29274" y="3164869"/>
            <a:ext cx="1143001" cy="2450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67275" y="3600450"/>
            <a:ext cx="1905000" cy="3266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81451" y="3665609"/>
            <a:ext cx="885824" cy="3920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33725" y="3665609"/>
            <a:ext cx="847726" cy="3920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圓角矩形圖說文字 14"/>
          <p:cNvSpPr/>
          <p:nvPr/>
        </p:nvSpPr>
        <p:spPr>
          <a:xfrm>
            <a:off x="187102" y="1889139"/>
            <a:ext cx="2689448" cy="1275730"/>
          </a:xfrm>
          <a:prstGeom prst="wedgeRoundRectCallout">
            <a:avLst>
              <a:gd name="adj1" fmla="val 95803"/>
              <a:gd name="adj2" fmla="val 10030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Эти данные будут отображены на экране принтера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 качестве напоминания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2000" dirty="0">
              <a:solidFill>
                <a:srgbClr val="374E6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7799" y="220042"/>
            <a:ext cx="6090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Настройка весов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11" name="Picture 9" descr="\\server\MAS-DOC\Design\Картинки для инета\настольные\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402" y="549891"/>
            <a:ext cx="4408548" cy="32494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84475" y="1184009"/>
            <a:ext cx="3239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Для однократной печати этикетки с полученным весом, необходимо произвести настройку подключенных к принтеру весов.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4475" y="3665979"/>
            <a:ext cx="739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На включенных весах одновременно зажмите две кнопки         и  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4475" y="4234161"/>
            <a:ext cx="769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После появления на экране весов режима </a:t>
            </a:r>
            <a:r>
              <a:rPr lang="en-US" sz="2000" dirty="0" smtClean="0">
                <a:solidFill>
                  <a:srgbClr val="374E60"/>
                </a:solidFill>
                <a:latin typeface="+mj-lt"/>
              </a:rPr>
              <a:t>UF-1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, пролистайте  меню клавишей         до режима </a:t>
            </a:r>
            <a:r>
              <a:rPr lang="en-US" sz="2000" dirty="0" smtClean="0">
                <a:solidFill>
                  <a:srgbClr val="374E60"/>
                </a:solidFill>
                <a:latin typeface="+mj-lt"/>
              </a:rPr>
              <a:t>UF-6 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и нажмите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4474" y="4970904"/>
            <a:ext cx="7259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Кнопкой          выберите формат 232 1 и выйдите из режима настройки клавишей 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4475" y="5792688"/>
            <a:ext cx="7259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Теперь 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принтер напечатает этикетку с полученными 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данными сразу после стабилизации веса на платформе весов.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9" name="Рисунок 8" descr="C:\Users\Service\Desktop\Работа\Имидж\MSC символы для инструкции\Tar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037" y="3665979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ervice\Desktop\Работа\Имидж\MSC символы для инструкции\Ente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3925" y="3675504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Service\Desktop\Работа\Имидж\MSC символы для инструкции\Tar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336" y="4588104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Service\Desktop\Работа\Имидж\MSC символы для инструкции\Ente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310" y="4597629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Service\Desktop\Работа\Имидж\MSC символы для инструкции\Tar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062" y="4959951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Service\Desktop\Работа\Имидж\MSC символы для инструкции\ESC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9148" y="5335488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705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1498777" y="225087"/>
            <a:ext cx="7136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спользование </a:t>
            </a:r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весов (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scale</a:t>
            </a:r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 качестве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источника. </a:t>
            </a:r>
          </a:p>
          <a:p>
            <a:pPr algn="ctr"/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пособ </a:t>
            </a:r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вывода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данных–</a:t>
            </a:r>
            <a:r>
              <a:rPr lang="en-US" altLang="zh-TW" sz="2000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Multiple </a:t>
            </a:r>
            <a:r>
              <a:rPr lang="en-US" altLang="zh-TW" sz="2000" dirty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Variable </a:t>
            </a:r>
            <a:r>
              <a:rPr lang="ru-RU" altLang="zh-TW" sz="2000" dirty="0" smtClean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(несколько переменных)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52477" y="4679588"/>
            <a:ext cx="3405656" cy="2102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8715" y="4882500"/>
            <a:ext cx="283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16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Выходной порт весов</a:t>
            </a:r>
            <a:r>
              <a:rPr lang="en-US" altLang="zh-TW" sz="16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600" dirty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(RS232</a:t>
            </a:r>
            <a:r>
              <a:rPr lang="en-US" altLang="zh-TW" sz="16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ru-RU" altLang="zh-TW" sz="16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, несколько рядов переменных.</a:t>
            </a:r>
            <a:endParaRPr lang="zh-TW" altLang="en-US" sz="16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41054" y="5498181"/>
            <a:ext cx="3029911" cy="1206495"/>
            <a:chOff x="-6564418" y="3147859"/>
            <a:chExt cx="4039881" cy="1206495"/>
          </a:xfrm>
        </p:grpSpPr>
        <p:sp>
          <p:nvSpPr>
            <p:cNvPr id="3" name="文字方塊 2"/>
            <p:cNvSpPr txBox="1"/>
            <p:nvPr/>
          </p:nvSpPr>
          <p:spPr>
            <a:xfrm>
              <a:off x="-6564418" y="3147859"/>
              <a:ext cx="2005809" cy="1200329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00012</a:t>
              </a:r>
              <a:r>
                <a:rPr lang="ru-RU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кг</a:t>
              </a:r>
              <a:endPara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00001</a:t>
              </a:r>
              <a:r>
                <a:rPr lang="ru-RU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кг</a:t>
              </a:r>
              <a:endPara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00013</a:t>
              </a:r>
              <a:r>
                <a:rPr lang="ru-RU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кг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-4545417" y="3154025"/>
              <a:ext cx="2020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(</a:t>
              </a:r>
              <a:r>
                <a:rPr lang="ru-RU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Нетто</a:t>
              </a:r>
              <a:r>
                <a:rPr lang="en-US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)</a:t>
              </a:r>
              <a:endParaRPr lang="en-US" altLang="zh-TW" sz="2400" dirty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r>
                <a:rPr lang="en-US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(</a:t>
              </a:r>
              <a:r>
                <a:rPr lang="ru-RU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Тара</a:t>
              </a:r>
              <a:r>
                <a:rPr lang="en-US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)</a:t>
              </a:r>
              <a:endParaRPr lang="en-US" altLang="zh-TW" sz="2400" dirty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r>
                <a:rPr lang="en-US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(</a:t>
              </a:r>
              <a:r>
                <a:rPr lang="ru-RU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Брутто</a:t>
              </a:r>
              <a:r>
                <a:rPr lang="en-US" altLang="zh-TW" sz="2400" dirty="0" smtClean="0">
                  <a:latin typeface="+mj-lt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)</a:t>
              </a:r>
              <a:endParaRPr lang="zh-TW" altLang="en-US" sz="2400" dirty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58317" y="2225945"/>
            <a:ext cx="279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Пример Этикетки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412044" y="5564564"/>
            <a:ext cx="43174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35" y="2626055"/>
            <a:ext cx="3024080" cy="18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278778" y="5483921"/>
            <a:ext cx="3133266" cy="4117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1\Desktop\Инструкция по Sbarco\Фото и картинки\BarDrawer скрины\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366" y="1251389"/>
            <a:ext cx="3444726" cy="3669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1321164" y="3389631"/>
            <a:ext cx="534141" cy="258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圓角矩形圖說文字 22"/>
          <p:cNvSpPr/>
          <p:nvPr/>
        </p:nvSpPr>
        <p:spPr>
          <a:xfrm>
            <a:off x="428715" y="1353114"/>
            <a:ext cx="3923721" cy="793986"/>
          </a:xfrm>
          <a:prstGeom prst="wedgeRoundRectCallout">
            <a:avLst>
              <a:gd name="adj1" fmla="val 6343"/>
              <a:gd name="adj2" fmla="val 2680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Кликните дважды, чтобы обозначить источник для переменной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028663" y="5605463"/>
            <a:ext cx="43174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67621" y="2951944"/>
            <a:ext cx="833164" cy="3246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76305" y="3276602"/>
            <a:ext cx="1619769" cy="5905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1751408" y="4515638"/>
            <a:ext cx="43174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Соединительная линия уступом 42"/>
          <p:cNvCxnSpPr>
            <a:stCxn id="23" idx="3"/>
          </p:cNvCxnSpPr>
          <p:nvPr/>
        </p:nvCxnSpPr>
        <p:spPr>
          <a:xfrm flipH="1">
            <a:off x="1855305" y="1750107"/>
            <a:ext cx="2497131" cy="1768748"/>
          </a:xfrm>
          <a:prstGeom prst="bentConnector3">
            <a:avLst>
              <a:gd name="adj1" fmla="val -91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888366" y="1251388"/>
            <a:ext cx="3444726" cy="3669077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圓角矩形圖說文字 20"/>
          <p:cNvSpPr/>
          <p:nvPr/>
        </p:nvSpPr>
        <p:spPr>
          <a:xfrm>
            <a:off x="5460403" y="5504347"/>
            <a:ext cx="3521672" cy="1267273"/>
          </a:xfrm>
          <a:prstGeom prst="wedgeRoundRectCallout">
            <a:avLst>
              <a:gd name="adj1" fmla="val -16887"/>
              <a:gd name="adj2" fmla="val -17898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“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Specified 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line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”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(определить ряд)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:N.W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V01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  <a:r>
              <a:rPr lang="ru-RU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чтобы связать с нужными объектами на этикетке.</a:t>
            </a:r>
            <a:endParaRPr lang="en-US" altLang="zh-TW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3843784" y="5504347"/>
            <a:ext cx="1312552" cy="981367"/>
          </a:xfrm>
          <a:prstGeom prst="wedgeRoundRectCallout">
            <a:avLst>
              <a:gd name="adj1" fmla="val 38556"/>
              <a:gd name="adj2" fmla="val -2751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Multiple Variable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</a:t>
            </a:r>
            <a:endParaRPr lang="zh-TW" altLang="en-US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52477" y="4679588"/>
            <a:ext cx="3405656" cy="2102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"/>
          <p:cNvSpPr txBox="1"/>
          <p:nvPr/>
        </p:nvSpPr>
        <p:spPr>
          <a:xfrm>
            <a:off x="325149" y="5444545"/>
            <a:ext cx="1642127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00012kg</a:t>
            </a:r>
          </a:p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00001kg</a:t>
            </a:r>
          </a:p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00013kg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498777" y="0"/>
            <a:ext cx="713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zh-TW" sz="2000" dirty="0" smtClean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Источник </a:t>
            </a:r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– весы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000" dirty="0">
                <a:solidFill>
                  <a:srgbClr val="374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Multiple variable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scale output data). 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8317" y="2225945"/>
            <a:ext cx="279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Пример Этикетки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286820" y="5605463"/>
            <a:ext cx="43174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35" y="2626055"/>
            <a:ext cx="3024080" cy="18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278778" y="5855924"/>
            <a:ext cx="3133266" cy="7889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21164" y="3389631"/>
            <a:ext cx="534141" cy="258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圓角矩形圖說文字 22"/>
          <p:cNvSpPr/>
          <p:nvPr/>
        </p:nvSpPr>
        <p:spPr>
          <a:xfrm>
            <a:off x="428715" y="1353114"/>
            <a:ext cx="3923721" cy="793986"/>
          </a:xfrm>
          <a:prstGeom prst="wedgeRoundRectCallout">
            <a:avLst>
              <a:gd name="adj1" fmla="val 6343"/>
              <a:gd name="adj2" fmla="val 2680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Кликните дважды, чтобы обозначить источник для переменной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1751408" y="4515638"/>
            <a:ext cx="43174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Соединительная линия уступом 42"/>
          <p:cNvCxnSpPr>
            <a:stCxn id="23" idx="3"/>
          </p:cNvCxnSpPr>
          <p:nvPr/>
        </p:nvCxnSpPr>
        <p:spPr>
          <a:xfrm flipH="1">
            <a:off x="1855305" y="1750107"/>
            <a:ext cx="2497131" cy="1768748"/>
          </a:xfrm>
          <a:prstGeom prst="bentConnector3">
            <a:avLst>
              <a:gd name="adj1" fmla="val -91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字方塊 4"/>
          <p:cNvSpPr txBox="1"/>
          <p:nvPr/>
        </p:nvSpPr>
        <p:spPr>
          <a:xfrm>
            <a:off x="1941579" y="5444545"/>
            <a:ext cx="151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ru-RU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Нетто</a:t>
            </a:r>
            <a:r>
              <a:rPr lang="en-US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en-US" altLang="zh-TW" sz="24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ru-RU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Тара</a:t>
            </a:r>
            <a:r>
              <a:rPr lang="en-US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en-US" altLang="zh-TW" sz="24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ru-RU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Брутто</a:t>
            </a:r>
            <a:r>
              <a:rPr lang="en-US" altLang="zh-TW" sz="2400" dirty="0" smtClean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24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8" name="文字方塊 3"/>
          <p:cNvSpPr txBox="1"/>
          <p:nvPr/>
        </p:nvSpPr>
        <p:spPr>
          <a:xfrm>
            <a:off x="139010" y="4871227"/>
            <a:ext cx="351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2-й и 3-й ряд информации</a:t>
            </a:r>
            <a:r>
              <a:rPr lang="en-US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от</a:t>
            </a:r>
            <a:r>
              <a:rPr lang="en-US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6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весов</a:t>
            </a:r>
            <a:endParaRPr lang="zh-TW" altLang="en-US" sz="16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098" name="Picture 2" descr="C:\Users\1\Desktop\Инструкция по Sbarco\Фото и картинки\BarDrawer скрины\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074" y="810592"/>
            <a:ext cx="3955726" cy="419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1" name="Скругленный прямоугольник 30"/>
          <p:cNvSpPr/>
          <p:nvPr/>
        </p:nvSpPr>
        <p:spPr>
          <a:xfrm>
            <a:off x="5256392" y="2147100"/>
            <a:ext cx="1993414" cy="3352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48979" y="2901411"/>
            <a:ext cx="3270540" cy="258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92873" y="3707768"/>
            <a:ext cx="2309067" cy="1882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圓角矩形圖說文字 20"/>
          <p:cNvSpPr/>
          <p:nvPr/>
        </p:nvSpPr>
        <p:spPr>
          <a:xfrm>
            <a:off x="7188170" y="4945334"/>
            <a:ext cx="1879630" cy="1836466"/>
          </a:xfrm>
          <a:prstGeom prst="wedgeRoundRectCallout">
            <a:avLst>
              <a:gd name="adj1" fmla="val -13389"/>
              <a:gd name="adj2" fmla="val -1058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“Specified line”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(определить ряд)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</a:p>
          <a:p>
            <a:r>
              <a:rPr lang="ru-RU" altLang="zh-TW" sz="14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-Тара</a:t>
            </a:r>
            <a:r>
              <a:rPr lang="en-US" altLang="zh-TW" sz="14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  <a:r>
              <a:rPr lang="ru-RU" altLang="zh-TW" sz="14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</a:t>
            </a:r>
            <a:r>
              <a:rPr lang="en-US" altLang="zh-TW" sz="14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V02,</a:t>
            </a:r>
          </a:p>
          <a:p>
            <a:r>
              <a:rPr lang="ru-RU" altLang="zh-TW" sz="14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ru-RU" altLang="zh-TW" sz="1400" dirty="0" err="1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Бр</a:t>
            </a:r>
            <a:r>
              <a:rPr lang="en-US" altLang="zh-TW" sz="14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V03</a:t>
            </a:r>
            <a:r>
              <a:rPr lang="en-GB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;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чтобы соединить нужные объекты.</a:t>
            </a:r>
            <a:endParaRPr lang="en-US" altLang="zh-TW" sz="14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5441940" y="5622588"/>
            <a:ext cx="1592168" cy="924532"/>
          </a:xfrm>
          <a:prstGeom prst="wedgeRoundRectCallout">
            <a:avLst>
              <a:gd name="adj1" fmla="val -60588"/>
              <a:gd name="adj2" fmla="val -31083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 объект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«Нетто»</a:t>
            </a:r>
            <a:endParaRPr lang="zh-TW" altLang="en-US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3718560" y="5040504"/>
            <a:ext cx="1592579" cy="1665095"/>
          </a:xfrm>
          <a:prstGeom prst="wedgeRoundRectCallout">
            <a:avLst>
              <a:gd name="adj1" fmla="val 44582"/>
              <a:gd name="adj2" fmla="val -2064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Source</a:t>
            </a:r>
            <a:r>
              <a:rPr lang="ru-RU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–</a:t>
            </a:r>
            <a:r>
              <a:rPr lang="en-US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“Refer to Object”</a:t>
            </a:r>
            <a:r>
              <a:rPr lang="ru-RU" altLang="zh-TW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(обращаться к объекту)</a:t>
            </a:r>
            <a:endParaRPr lang="zh-TW" altLang="en-US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040522" y="5794248"/>
            <a:ext cx="43174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775007" y="5919478"/>
            <a:ext cx="431740" cy="2504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7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68480" y="118206"/>
            <a:ext cx="723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374E60"/>
                </a:solidFill>
                <a:latin typeface="+mj-lt"/>
              </a:rPr>
              <a:t>Truncation(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обрезка</a:t>
            </a:r>
            <a:r>
              <a:rPr lang="en-US" sz="2000" dirty="0" smtClean="0">
                <a:solidFill>
                  <a:srgbClr val="374E60"/>
                </a:solidFill>
                <a:latin typeface="+mj-lt"/>
              </a:rPr>
              <a:t>)</a:t>
            </a: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0405" y="981674"/>
            <a:ext cx="714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4E60"/>
                </a:solidFill>
                <a:latin typeface="+mj-lt"/>
              </a:rPr>
              <a:t/>
            </a:r>
            <a:br>
              <a:rPr lang="ru-RU" sz="2000" dirty="0">
                <a:solidFill>
                  <a:srgbClr val="374E60"/>
                </a:solidFill>
                <a:latin typeface="+mj-lt"/>
              </a:rPr>
            </a:b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2" name="Picture 2" descr="C:\Users\1\Desktop\Инструкция по Sbarco\Фото и картинки\BarDrawer скрины\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78" y="662544"/>
            <a:ext cx="4360998" cy="26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94036" y="2414588"/>
            <a:ext cx="523783" cy="2709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4036" y="800802"/>
            <a:ext cx="523783" cy="747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95413" y="817120"/>
            <a:ext cx="2020897" cy="732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4036" y="800802"/>
            <a:ext cx="1201377" cy="1613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Desktop\Инструкция по Sbarco\Фото и картинки\BarDrawer скрины\23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19" y="1550055"/>
            <a:ext cx="2698491" cy="357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17819" y="1548150"/>
            <a:ext cx="2698491" cy="357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1\Desktop\Инструкция по Sbarco\Фото и картинки\BarDrawer скрины\23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676" y="4558838"/>
            <a:ext cx="4298679" cy="103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Инструкция по Sbarco\Фото и картинки\BarDrawer скрины\23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676" y="1071644"/>
            <a:ext cx="4298679" cy="34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3676" y="1071644"/>
            <a:ext cx="4298679" cy="452616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4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68480" y="118206"/>
            <a:ext cx="723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74E60"/>
                </a:solidFill>
                <a:latin typeface="+mj-lt"/>
              </a:rPr>
              <a:t>5.2 </a:t>
            </a:r>
            <a:r>
              <a:rPr lang="en-US" sz="3600" b="1" dirty="0" smtClean="0">
                <a:solidFill>
                  <a:srgbClr val="374E60"/>
                </a:solidFill>
                <a:latin typeface="+mj-lt"/>
              </a:rPr>
              <a:t>Validation (</a:t>
            </a:r>
            <a:r>
              <a:rPr lang="ru-RU" altLang="zh-TW" sz="3600" b="1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Формат отображения </a:t>
            </a:r>
            <a:r>
              <a:rPr lang="ru-RU" altLang="zh-TW" sz="36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чисел</a:t>
            </a:r>
            <a:r>
              <a:rPr lang="en-US" sz="3600" b="1" dirty="0" smtClean="0">
                <a:solidFill>
                  <a:srgbClr val="374E60"/>
                </a:solidFill>
                <a:latin typeface="+mj-lt"/>
              </a:rPr>
              <a:t>)</a:t>
            </a:r>
            <a:endParaRPr lang="ru-RU" sz="3600" b="1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0405" y="981674"/>
            <a:ext cx="714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4E60"/>
                </a:solidFill>
                <a:latin typeface="+mj-lt"/>
              </a:rPr>
              <a:t/>
            </a:r>
            <a:br>
              <a:rPr lang="ru-RU" sz="2000" dirty="0">
                <a:solidFill>
                  <a:srgbClr val="374E60"/>
                </a:solidFill>
                <a:latin typeface="+mj-lt"/>
              </a:rPr>
            </a:b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pic>
        <p:nvPicPr>
          <p:cNvPr id="2" name="Picture 2" descr="C:\Users\1\Desktop\Инструкция по Sbarco\Фото и картинки\BarDrawer скрины\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82" y="1335617"/>
            <a:ext cx="4833438" cy="29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4218573" y="2810548"/>
            <a:ext cx="801102" cy="256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18124" y="1464882"/>
            <a:ext cx="2696576" cy="1135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18574" y="1464882"/>
            <a:ext cx="801101" cy="1135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14700" y="1464882"/>
            <a:ext cx="1704975" cy="1345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C:\Users\1\Desktop\Инструкция по Sbarco\Фото и картинки\BarDrawer скрины\23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22" y="2619376"/>
            <a:ext cx="3600449" cy="275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8123" y="2619376"/>
            <a:ext cx="3600447" cy="2752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1\Desktop\Инструкция по Sbarco\Фото и картинки\BarDrawer скрины\23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469" y="2917408"/>
            <a:ext cx="3412873" cy="186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11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Инструкция по Sbarco\Фото и картинки\BarDrawer скрины\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414" y="3110123"/>
            <a:ext cx="3579807" cy="311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32295" y="1373192"/>
            <a:ext cx="7366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2000" u="sng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Как связать таблицу </a:t>
            </a:r>
            <a:r>
              <a:rPr lang="en-US" altLang="zh-TW" sz="2000" u="sng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Excel </a:t>
            </a:r>
            <a:r>
              <a:rPr lang="ru-RU" altLang="zh-TW" sz="2000" u="sng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 этикеткой</a:t>
            </a:r>
            <a:endParaRPr lang="en-US" altLang="zh-TW" sz="2000" u="sng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Шаг 1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привяжите файл базы данных к файлу этикетки.</a:t>
            </a:r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Шаг 2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 название необходимой таблицы.</a:t>
            </a:r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Шаг 3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привяжите информацию к каждому объекту этикетки.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06917" y="4119117"/>
            <a:ext cx="965737" cy="3662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468480" y="118206"/>
            <a:ext cx="723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74E60"/>
                </a:solidFill>
                <a:latin typeface="+mj-lt"/>
              </a:rPr>
              <a:t>5.3 </a:t>
            </a:r>
            <a:r>
              <a:rPr lang="en-US" altLang="zh-TW" sz="3600" b="1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Database Linking</a:t>
            </a:r>
            <a:endParaRPr lang="ru-RU" altLang="zh-TW" sz="3600" b="1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en-US" sz="3600" b="1" dirty="0" smtClean="0">
                <a:solidFill>
                  <a:srgbClr val="374E60"/>
                </a:solidFill>
                <a:latin typeface="+mj-lt"/>
              </a:rPr>
              <a:t> (</a:t>
            </a:r>
            <a:r>
              <a:rPr lang="ru-RU" altLang="zh-TW" sz="3600" b="1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Привязка базы </a:t>
            </a:r>
            <a:r>
              <a:rPr lang="ru-RU" altLang="zh-TW" sz="36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данных)</a:t>
            </a:r>
            <a:endParaRPr lang="zh-TW" altLang="en-US" sz="3600" b="1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232402" y="4512636"/>
            <a:ext cx="854678" cy="31380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1\Desktop\Инструкция по Sbarco\Фото и картинки\BarDrawer скрины\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27" y="3457571"/>
            <a:ext cx="5167184" cy="2423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2565429" y="4089640"/>
            <a:ext cx="742591" cy="2926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" name="圓角矩形 9"/>
          <p:cNvSpPr/>
          <p:nvPr/>
        </p:nvSpPr>
        <p:spPr>
          <a:xfrm>
            <a:off x="1612333" y="4085495"/>
            <a:ext cx="742591" cy="2926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12"/>
          <p:cNvSpPr/>
          <p:nvPr/>
        </p:nvSpPr>
        <p:spPr>
          <a:xfrm>
            <a:off x="7406916" y="4514922"/>
            <a:ext cx="965737" cy="36629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9"/>
          <p:cNvSpPr/>
          <p:nvPr/>
        </p:nvSpPr>
        <p:spPr>
          <a:xfrm>
            <a:off x="3460271" y="4089640"/>
            <a:ext cx="742591" cy="29260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6" name="圓角矩形 9"/>
          <p:cNvSpPr/>
          <p:nvPr/>
        </p:nvSpPr>
        <p:spPr>
          <a:xfrm>
            <a:off x="4343400" y="4080595"/>
            <a:ext cx="972358" cy="29260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9" name="圓角矩形 12"/>
          <p:cNvSpPr/>
          <p:nvPr/>
        </p:nvSpPr>
        <p:spPr>
          <a:xfrm>
            <a:off x="7406915" y="4887856"/>
            <a:ext cx="965737" cy="3662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12"/>
          <p:cNvSpPr/>
          <p:nvPr/>
        </p:nvSpPr>
        <p:spPr>
          <a:xfrm>
            <a:off x="7647120" y="5515204"/>
            <a:ext cx="1182555" cy="3662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55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496" y="98497"/>
            <a:ext cx="7086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74E60"/>
                </a:solidFill>
              </a:rPr>
              <a:t>Особенности </a:t>
            </a:r>
            <a:r>
              <a:rPr lang="en-US" sz="3600" b="1" dirty="0" smtClean="0">
                <a:solidFill>
                  <a:srgbClr val="374E60"/>
                </a:solidFill>
              </a:rPr>
              <a:t>SBARCO T4+ 203</a:t>
            </a:r>
            <a:endParaRPr lang="en-US" sz="3600" b="1" dirty="0">
              <a:solidFill>
                <a:srgbClr val="374E6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60975" y="4322064"/>
            <a:ext cx="11691982" cy="555625"/>
            <a:chOff x="1248" y="1440"/>
            <a:chExt cx="539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01" y="1482"/>
              <a:ext cx="493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1700" dirty="0" smtClean="0">
                  <a:solidFill>
                    <a:srgbClr val="374E60"/>
                  </a:solidFill>
                </a:rPr>
                <a:t>Возможность создавать свои формы с помощью программы </a:t>
              </a:r>
              <a:r>
                <a:rPr lang="en-US" sz="1700" dirty="0" err="1" smtClean="0">
                  <a:solidFill>
                    <a:srgbClr val="374E60"/>
                  </a:solidFill>
                </a:rPr>
                <a:t>BarDrawer</a:t>
              </a:r>
              <a:endParaRPr lang="en-US" sz="1700" dirty="0">
                <a:solidFill>
                  <a:srgbClr val="374E6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170774" y="1807464"/>
            <a:ext cx="8511839" cy="555625"/>
            <a:chOff x="1248" y="2030"/>
            <a:chExt cx="423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82" y="2072"/>
              <a:ext cx="38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1700" dirty="0" smtClean="0">
                  <a:solidFill>
                    <a:srgbClr val="374E60"/>
                  </a:solidFill>
                </a:rPr>
                <a:t>Несколько коммуникационных портов (</a:t>
              </a:r>
              <a:r>
                <a:rPr lang="en-US" sz="1700" dirty="0" smtClean="0">
                  <a:solidFill>
                    <a:srgbClr val="374E60"/>
                  </a:solidFill>
                </a:rPr>
                <a:t>USB</a:t>
              </a:r>
              <a:r>
                <a:rPr lang="ru-RU" sz="1700" dirty="0" smtClean="0">
                  <a:solidFill>
                    <a:srgbClr val="374E60"/>
                  </a:solidFill>
                </a:rPr>
                <a:t>, </a:t>
              </a:r>
              <a:r>
                <a:rPr lang="en-US" sz="1700" dirty="0" smtClean="0">
                  <a:solidFill>
                    <a:srgbClr val="374E60"/>
                  </a:solidFill>
                </a:rPr>
                <a:t>RS-232</a:t>
              </a:r>
              <a:r>
                <a:rPr lang="ru-RU" sz="1700" dirty="0" smtClean="0">
                  <a:solidFill>
                    <a:srgbClr val="374E60"/>
                  </a:solidFill>
                </a:rPr>
                <a:t>)</a:t>
              </a:r>
              <a:endParaRPr lang="en-US" sz="1700" dirty="0">
                <a:solidFill>
                  <a:srgbClr val="374E6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134770" y="2645664"/>
            <a:ext cx="10592074" cy="555625"/>
            <a:chOff x="1248" y="2640"/>
            <a:chExt cx="4937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71" y="2691"/>
              <a:ext cx="451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1700" dirty="0" smtClean="0">
                  <a:solidFill>
                    <a:srgbClr val="374E60"/>
                  </a:solidFill>
                </a:rPr>
                <a:t>Возможность подключения клавиатуры или сканера через </a:t>
              </a:r>
              <a:r>
                <a:rPr lang="en-US" sz="1700" dirty="0" smtClean="0">
                  <a:solidFill>
                    <a:srgbClr val="374E60"/>
                  </a:solidFill>
                </a:rPr>
                <a:t>USB</a:t>
              </a:r>
              <a:endParaRPr lang="en-US" sz="1700" dirty="0">
                <a:solidFill>
                  <a:srgbClr val="374E6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093377" y="3483865"/>
            <a:ext cx="10633845" cy="555625"/>
            <a:chOff x="1248" y="3230"/>
            <a:chExt cx="6240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5" y="3291"/>
              <a:ext cx="568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1700" dirty="0" smtClean="0">
                  <a:solidFill>
                    <a:srgbClr val="374E60"/>
                  </a:solidFill>
                </a:rPr>
                <a:t>Для этикеток могут быть использованы внутренние часы принтера</a:t>
              </a:r>
              <a:endParaRPr lang="en-US" sz="1700" dirty="0">
                <a:solidFill>
                  <a:srgbClr val="374E6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060975" y="5182489"/>
            <a:ext cx="7921143" cy="555625"/>
            <a:chOff x="1248" y="3230"/>
            <a:chExt cx="3653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01" y="3281"/>
              <a:ext cx="3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1700" dirty="0" smtClean="0">
                  <a:solidFill>
                    <a:srgbClr val="374E60"/>
                  </a:solidFill>
                </a:rPr>
                <a:t>Наличие слота </a:t>
              </a:r>
              <a:r>
                <a:rPr lang="en-US" sz="1700" dirty="0" smtClean="0">
                  <a:solidFill>
                    <a:srgbClr val="374E60"/>
                  </a:solidFill>
                </a:rPr>
                <a:t>SD</a:t>
              </a:r>
              <a:r>
                <a:rPr lang="ru-RU" sz="1700" dirty="0" smtClean="0">
                  <a:solidFill>
                    <a:srgbClr val="374E60"/>
                  </a:solidFill>
                </a:rPr>
                <a:t>-карты для последующего сохранения данных</a:t>
              </a:r>
              <a:endParaRPr lang="en-US" sz="1700" dirty="0">
                <a:solidFill>
                  <a:srgbClr val="374E6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Инструкция по Sbarco\Фото и картинки\BarDrawer скрины\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986" y="1945839"/>
            <a:ext cx="3573458" cy="328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1558008" y="359305"/>
            <a:ext cx="4337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Нажмите на иконку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b="1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“DATABASE SETUP</a:t>
            </a:r>
            <a:r>
              <a:rPr lang="en-US" altLang="zh-TW" sz="20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”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(настройка базы данных), чтобы начать привязку.</a:t>
            </a:r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- Привяжите базу данных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Excel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к файлу.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129836" y="1845930"/>
            <a:ext cx="358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Для этого нажмите на «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Add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(добавить) в появившемся диалоговом окне</a:t>
            </a:r>
            <a:r>
              <a:rPr lang="ru-RU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9" name="圖片 28" descr="Database Setu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670" y="2876989"/>
            <a:ext cx="3487937" cy="3546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трелка вправо 14"/>
          <p:cNvSpPr/>
          <p:nvPr/>
        </p:nvSpPr>
        <p:spPr>
          <a:xfrm rot="868838">
            <a:off x="4692199" y="3973194"/>
            <a:ext cx="875274" cy="35572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0783" y="2353762"/>
            <a:ext cx="289986" cy="4432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70610" y="3299176"/>
            <a:ext cx="903997" cy="2216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Инструкция по Sbarco\Фото и картинки\BarDrawer скрины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887" y="1443100"/>
            <a:ext cx="4100512" cy="373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11437" y="166098"/>
            <a:ext cx="3747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BARDRAWER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можно использовать четыре разных вида баз данных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 данном случае –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Excel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" name="圖片 9" descr="Add Database Wiza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386" y="3048582"/>
            <a:ext cx="3875519" cy="363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6250987" y="2648472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Найдите файл.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7787" y="2213172"/>
            <a:ext cx="2370538" cy="2439413"/>
          </a:xfrm>
          <a:prstGeom prst="roundRect">
            <a:avLst>
              <a:gd name="adj" fmla="val 34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24765" y="6388619"/>
            <a:ext cx="477477" cy="2216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97421" y="4231994"/>
            <a:ext cx="731067" cy="338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868838">
            <a:off x="4604750" y="3973195"/>
            <a:ext cx="875274" cy="35572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0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向右箭號 12"/>
          <p:cNvSpPr/>
          <p:nvPr/>
        </p:nvSpPr>
        <p:spPr>
          <a:xfrm>
            <a:off x="3999177" y="3815909"/>
            <a:ext cx="941300" cy="576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 descr="Add Database Wiza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396" y="31342"/>
            <a:ext cx="3498106" cy="334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文字方塊 19"/>
          <p:cNvSpPr txBox="1"/>
          <p:nvPr/>
        </p:nvSpPr>
        <p:spPr>
          <a:xfrm>
            <a:off x="5615496" y="1505326"/>
            <a:ext cx="321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Нажмите на название необходимой таблицы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Excel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242858" y="4048582"/>
            <a:ext cx="2951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Свяжите каждый объект этикетки с базой данных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Дважды нажмите на объект и настройте ресурс и название поля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098" name="Picture 2" descr="C:\Users\1\Desktop\Инструкция по Sbarco\Фото и картинки\BarDrawer скрины\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086" y="3514679"/>
            <a:ext cx="5180309" cy="326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3701051" y="1384721"/>
            <a:ext cx="568637" cy="1353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36759" y="842824"/>
            <a:ext cx="1272449" cy="10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43865" y="3158103"/>
            <a:ext cx="568637" cy="1353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73122" y="4898981"/>
            <a:ext cx="439120" cy="245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3654" y="5409631"/>
            <a:ext cx="1191409" cy="245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073654" y="4630189"/>
            <a:ext cx="1143452" cy="160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0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Инструкция по Sbarco\Фото и картинки\BarDrawer скрины\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205" y="2070573"/>
            <a:ext cx="4658734" cy="20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06815" y="1360520"/>
            <a:ext cx="822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Как скачать три ряда информации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(3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формы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) Excel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 на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принтер и распечатать их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zh-TW" altLang="en-US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40" y="308848"/>
            <a:ext cx="621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74E60"/>
                </a:solidFill>
              </a:rPr>
              <a:t>5.4 </a:t>
            </a:r>
            <a:r>
              <a:rPr lang="ru-RU" altLang="zh-TW" sz="3600" dirty="0">
                <a:solidFill>
                  <a:srgbClr val="374E60"/>
                </a:solidFill>
                <a:ea typeface="Arial Unicode MS" panose="020B0604020202020204" pitchFamily="34" charset="-120"/>
                <a:cs typeface="Arial Unicode MS" panose="020B0604020202020204" pitchFamily="34" charset="-120"/>
              </a:rPr>
              <a:t>Скачивание </a:t>
            </a:r>
            <a:r>
              <a:rPr lang="ru-RU" altLang="zh-TW" sz="3600" dirty="0" err="1">
                <a:solidFill>
                  <a:srgbClr val="374E60"/>
                </a:solidFill>
                <a:ea typeface="Arial Unicode MS" panose="020B0604020202020204" pitchFamily="34" charset="-120"/>
                <a:cs typeface="Arial Unicode MS" panose="020B0604020202020204" pitchFamily="34" charset="-120"/>
              </a:rPr>
              <a:t>мультиформ</a:t>
            </a:r>
            <a:endParaRPr lang="zh-TW" altLang="en-US" sz="3600" dirty="0">
              <a:solidFill>
                <a:srgbClr val="374E60"/>
              </a:solidFill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205" y="2391679"/>
            <a:ext cx="4593447" cy="10254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355840">
            <a:off x="4967255" y="3527701"/>
            <a:ext cx="1231075" cy="35572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</a:bodyPr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124" name="Picture 4" descr="C:\Users\1\Desktop\Инструкция по Sbarco\Фото и картинки\BarDrawer скрины\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141" y="4232839"/>
            <a:ext cx="1993288" cy="10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Инструкция по Sbarco\Фото и картинки\BarDrawer скрины\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035" y="5381701"/>
            <a:ext cx="1992789" cy="10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esktop\Инструкция по Sbarco\Фото и картинки\BarDrawer скрины\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846" y="5381700"/>
            <a:ext cx="1993167" cy="10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719527" y="4161994"/>
            <a:ext cx="4283795" cy="2439413"/>
          </a:xfrm>
          <a:prstGeom prst="roundRect">
            <a:avLst>
              <a:gd name="adj" fmla="val 34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8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53" y="1043013"/>
            <a:ext cx="3871958" cy="311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文字方塊 19"/>
          <p:cNvSpPr txBox="1"/>
          <p:nvPr/>
        </p:nvSpPr>
        <p:spPr>
          <a:xfrm>
            <a:off x="1344276" y="359729"/>
            <a:ext cx="261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Нажмите на иконку печати.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4" name="圖片 23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39" y="3111676"/>
            <a:ext cx="2787055" cy="1032821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pic>
        <p:nvPicPr>
          <p:cNvPr id="29" name="圖片 28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503" y="3518207"/>
            <a:ext cx="4601579" cy="311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文字方塊 32"/>
          <p:cNvSpPr txBox="1"/>
          <p:nvPr/>
        </p:nvSpPr>
        <p:spPr>
          <a:xfrm>
            <a:off x="4565072" y="359729"/>
            <a:ext cx="442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“From Database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”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(из базы данных)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</a:p>
          <a:p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 название, которое будет показано в качестве название файла на экране принтера –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“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Form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N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ame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F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ield”.</a:t>
            </a:r>
          </a:p>
          <a:p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“Select Record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”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(выбрать запись), чтобы выбрать необходимые для скачки этикетки.</a:t>
            </a:r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89663" y="5806164"/>
            <a:ext cx="4397936" cy="819139"/>
          </a:xfrm>
          <a:prstGeom prst="roundRect">
            <a:avLst>
              <a:gd name="adj" fmla="val 34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19503" y="4860438"/>
            <a:ext cx="1512374" cy="285223"/>
          </a:xfrm>
          <a:prstGeom prst="roundRect">
            <a:avLst>
              <a:gd name="adj" fmla="val 34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450217">
            <a:off x="3339725" y="4333156"/>
            <a:ext cx="1231075" cy="35572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Right"/>
              <a:lightRig rig="threePt" dir="t"/>
            </a:scene3d>
          </a:bodyPr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254369" y="1341846"/>
            <a:ext cx="1295829" cy="2444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2522753" y="3678636"/>
            <a:ext cx="302540" cy="29805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4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向右箭號 12"/>
          <p:cNvSpPr/>
          <p:nvPr/>
        </p:nvSpPr>
        <p:spPr>
          <a:xfrm>
            <a:off x="3381190" y="4134785"/>
            <a:ext cx="463155" cy="2327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21" name="圖片 20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65" y="1131857"/>
            <a:ext cx="4257520" cy="420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文字方塊 27"/>
          <p:cNvSpPr txBox="1"/>
          <p:nvPr/>
        </p:nvSpPr>
        <p:spPr>
          <a:xfrm>
            <a:off x="1544798" y="116194"/>
            <a:ext cx="280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 необходимое число этикеток для закачки.</a:t>
            </a:r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9" name="圖片 38" descr="Download For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570" y="2532185"/>
            <a:ext cx="4211678" cy="376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圖片 40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2431" y="118925"/>
            <a:ext cx="1538816" cy="13384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2" name="文字方塊 41"/>
          <p:cNvSpPr txBox="1"/>
          <p:nvPr/>
        </p:nvSpPr>
        <p:spPr>
          <a:xfrm>
            <a:off x="5212162" y="1457375"/>
            <a:ext cx="3306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Перед закачкой убедитесь, что статус принтера –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“READY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”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(готов)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687383" y="6457890"/>
            <a:ext cx="428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Нажмите на «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Download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fr-FR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скачивание</a:t>
            </a:r>
            <a:r>
              <a:rPr lang="fr-FR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en-US" altLang="zh-TW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762" y="1636592"/>
            <a:ext cx="312237" cy="989377"/>
          </a:xfrm>
          <a:prstGeom prst="roundRect">
            <a:avLst>
              <a:gd name="adj" fmla="val 34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49147" y="6053466"/>
            <a:ext cx="769438" cy="234461"/>
          </a:xfrm>
          <a:prstGeom prst="roundRect">
            <a:avLst>
              <a:gd name="adj" fmla="val 34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3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29" y="2662985"/>
            <a:ext cx="3973511" cy="3215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文字方塊 19"/>
          <p:cNvSpPr txBox="1"/>
          <p:nvPr/>
        </p:nvSpPr>
        <p:spPr>
          <a:xfrm>
            <a:off x="1245321" y="1288281"/>
            <a:ext cx="7101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Создайте формулу для итоговой суммы (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Total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количество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(переменная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цена товара (переменная)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zh-TW" sz="2000" dirty="0">
              <a:solidFill>
                <a:srgbClr val="374E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圓角矩形 25"/>
          <p:cNvSpPr/>
          <p:nvPr/>
        </p:nvSpPr>
        <p:spPr>
          <a:xfrm rot="16200000">
            <a:off x="2703572" y="5025239"/>
            <a:ext cx="655400" cy="9403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5492809" y="2404058"/>
            <a:ext cx="3224284" cy="723480"/>
          </a:xfrm>
          <a:prstGeom prst="wedgeRoundRectCallout">
            <a:avLst>
              <a:gd name="adj1" fmla="val -114337"/>
              <a:gd name="adj2" fmla="val 16204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Источник переменной – клавиатура или весы</a:t>
            </a:r>
            <a:r>
              <a:rPr lang="ru-RU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6" name="圓角矩形圖說文字 45"/>
          <p:cNvSpPr/>
          <p:nvPr/>
        </p:nvSpPr>
        <p:spPr>
          <a:xfrm>
            <a:off x="5312090" y="3932602"/>
            <a:ext cx="3585723" cy="2759124"/>
          </a:xfrm>
          <a:prstGeom prst="wedgeRoundRectCallout">
            <a:avLst>
              <a:gd name="adj1" fmla="val -99799"/>
              <a:gd name="adj2" fmla="val 1289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Двойной клик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refer to object  advanced  arithmetic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(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цифровой расчёт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)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 calculation formula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(формула вычисления) –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(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  <a:sym typeface="Wingdings" panose="05000000000000000000" pitchFamily="2" charset="2"/>
              </a:rPr>
              <a:t>variable  operand “x”, Value: Price V)  Add  OK 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509" y="118206"/>
            <a:ext cx="8030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74E60"/>
                </a:solidFill>
                <a:latin typeface="+mj-lt"/>
              </a:rPr>
              <a:t>5.5 </a:t>
            </a:r>
            <a:r>
              <a:rPr lang="en-US" altLang="zh-TW" sz="36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Calculation</a:t>
            </a:r>
            <a:r>
              <a:rPr lang="ru-RU" altLang="zh-TW" sz="3600" b="1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36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(Подсчёт)</a:t>
            </a:r>
            <a:endParaRPr lang="zh-TW" altLang="en-US" sz="3600" b="1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36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圓角矩形 25"/>
          <p:cNvSpPr/>
          <p:nvPr/>
        </p:nvSpPr>
        <p:spPr>
          <a:xfrm rot="16200000">
            <a:off x="2921374" y="4038328"/>
            <a:ext cx="511160" cy="6490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161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/>
          <p:cNvSpPr txBox="1"/>
          <p:nvPr/>
        </p:nvSpPr>
        <p:spPr>
          <a:xfrm>
            <a:off x="1843757" y="1762"/>
            <a:ext cx="649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5.6 </a:t>
            </a:r>
            <a:r>
              <a:rPr lang="ru-RU" altLang="zh-TW" sz="36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Подсчёт</a:t>
            </a:r>
            <a:r>
              <a:rPr lang="en-US" altLang="zh-TW" sz="36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en-US" altLang="zh-TW" sz="3600" b="1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refer to object </a:t>
            </a:r>
            <a:r>
              <a:rPr lang="ru-RU" altLang="zh-TW" sz="3600" b="1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(ссылка на объект)</a:t>
            </a:r>
            <a:endParaRPr lang="zh-TW" altLang="en-US" sz="3600" b="1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96143" y="1315386"/>
            <a:ext cx="31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Выберите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zh-TW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en-US" altLang="zh-TW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Refer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Object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en-US" altLang="zh-TW" sz="2000" dirty="0">
              <a:solidFill>
                <a:srgbClr val="374E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68" y="1837842"/>
            <a:ext cx="4752524" cy="4342539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5435338" y="1837843"/>
            <a:ext cx="3450753" cy="720587"/>
          </a:xfrm>
          <a:prstGeom prst="wedgeRoundRectCallout">
            <a:avLst>
              <a:gd name="adj1" fmla="val -114934"/>
              <a:gd name="adj2" fmla="val 22612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 ресурс «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Refer </a:t>
            </a:r>
            <a:r>
              <a:rPr lang="en-US" altLang="zh-TW" sz="20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to 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Object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5661807" y="3264419"/>
            <a:ext cx="3224284" cy="1015284"/>
          </a:xfrm>
          <a:prstGeom prst="wedgeRoundRectCallout">
            <a:avLst>
              <a:gd name="adj1" fmla="val -66386"/>
              <a:gd name="adj2" fmla="val 310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Перейдите в «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Advanced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»,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чтобы создать формулу вычисления.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5661807" y="4948436"/>
            <a:ext cx="3224284" cy="995164"/>
          </a:xfrm>
          <a:prstGeom prst="wedgeRoundRectCallout">
            <a:avLst>
              <a:gd name="adj1" fmla="val -106514"/>
              <a:gd name="adj2" fmla="val -559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Выберите объект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: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Weight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 (вес)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или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Price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</a:t>
            </a:r>
            <a:r>
              <a:rPr lang="en-US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(цена).</a:t>
            </a:r>
            <a:endParaRPr lang="zh-TW" alt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5877" y="3842497"/>
            <a:ext cx="1473296" cy="437206"/>
          </a:xfrm>
          <a:prstGeom prst="roundRect">
            <a:avLst>
              <a:gd name="adj" fmla="val 112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8540" y="3772061"/>
            <a:ext cx="2451521" cy="507642"/>
          </a:xfrm>
          <a:prstGeom prst="roundRect">
            <a:avLst>
              <a:gd name="adj" fmla="val 112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303" y="4771292"/>
            <a:ext cx="3089416" cy="855785"/>
          </a:xfrm>
          <a:prstGeom prst="roundRect">
            <a:avLst>
              <a:gd name="adj" fmla="val 112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5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Инструкция по Sbarco\Фото и картинки\BarDrawer скрины\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97" y="1689560"/>
            <a:ext cx="5274190" cy="32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68480" y="118206"/>
            <a:ext cx="723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74E60"/>
                </a:solidFill>
                <a:latin typeface="+mj-lt"/>
              </a:rPr>
              <a:t>5.</a:t>
            </a:r>
            <a:r>
              <a:rPr lang="en-US" sz="3600" b="1" dirty="0" smtClean="0">
                <a:solidFill>
                  <a:srgbClr val="374E60"/>
                </a:solidFill>
                <a:latin typeface="+mj-lt"/>
              </a:rPr>
              <a:t>7</a:t>
            </a:r>
            <a:r>
              <a:rPr lang="ru-RU" sz="3600" b="1" dirty="0" smtClean="0">
                <a:solidFill>
                  <a:srgbClr val="374E6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374E60"/>
                </a:solidFill>
                <a:latin typeface="+mj-lt"/>
              </a:rPr>
              <a:t>Arithmetic(</a:t>
            </a:r>
            <a:r>
              <a:rPr lang="ru-RU" sz="3600" b="1" dirty="0" smtClean="0">
                <a:solidFill>
                  <a:srgbClr val="374E60"/>
                </a:solidFill>
                <a:latin typeface="+mj-lt"/>
              </a:rPr>
              <a:t>Вычисление:</a:t>
            </a:r>
            <a:r>
              <a:rPr lang="en-US" sz="3600" b="1" dirty="0" smtClean="0">
                <a:solidFill>
                  <a:srgbClr val="374E6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374E60"/>
                </a:solidFill>
                <a:latin typeface="+mj-lt"/>
              </a:rPr>
              <a:t>создание формул</a:t>
            </a:r>
            <a:r>
              <a:rPr lang="ru-RU" sz="3600" b="1" dirty="0">
                <a:solidFill>
                  <a:srgbClr val="374E60"/>
                </a:solidFill>
                <a:latin typeface="+mj-lt"/>
              </a:rPr>
              <a:t>ы</a:t>
            </a:r>
            <a:r>
              <a:rPr lang="en-US" sz="3600" b="1" dirty="0" smtClean="0">
                <a:solidFill>
                  <a:srgbClr val="374E60"/>
                </a:solidFill>
                <a:latin typeface="+mj-lt"/>
              </a:rPr>
              <a:t>)</a:t>
            </a:r>
            <a:endParaRPr lang="ru-RU" sz="3600" b="1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0405" y="981674"/>
            <a:ext cx="714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4E60"/>
                </a:solidFill>
                <a:latin typeface="+mj-lt"/>
              </a:rPr>
              <a:t/>
            </a:r>
            <a:br>
              <a:rPr lang="ru-RU" sz="2000" dirty="0">
                <a:solidFill>
                  <a:srgbClr val="374E60"/>
                </a:solidFill>
                <a:latin typeface="+mj-lt"/>
              </a:rPr>
            </a:br>
            <a:endParaRPr lang="ru-RU" sz="2000" dirty="0">
              <a:solidFill>
                <a:srgbClr val="374E60"/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16486" y="1813292"/>
            <a:ext cx="994433" cy="32965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20160" y="1813292"/>
            <a:ext cx="2195040" cy="32965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016486" y="1813292"/>
            <a:ext cx="1803674" cy="2113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016486" y="3915346"/>
            <a:ext cx="998512" cy="167196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6217920" y="2251994"/>
            <a:ext cx="2749696" cy="8569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Активируйте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Arithmetic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Numerical computation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</a:t>
            </a:r>
            <a:endParaRPr lang="zh-TW" altLang="en-US" sz="14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17920" y="3241075"/>
            <a:ext cx="2749696" cy="2268315"/>
          </a:xfrm>
          <a:prstGeom prst="roundRect">
            <a:avLst>
              <a:gd name="adj" fmla="val 684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Создайте формулы вычисления, выбрав «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fixed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 – «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value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или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operand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с переменной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weight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 (вес)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или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database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 (база данных) –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«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price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» (цена)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а затем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“Add”</a:t>
            </a:r>
            <a:r>
              <a:rPr lang="ru-RU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(добавить)</a:t>
            </a:r>
            <a:r>
              <a:rPr lang="en-US" altLang="zh-TW" sz="1400" dirty="0">
                <a:solidFill>
                  <a:srgbClr val="374E60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  <a:endParaRPr lang="zh-TW" altLang="en-US" sz="1400" dirty="0">
              <a:solidFill>
                <a:srgbClr val="374E60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54" name="Picture 6" descr="C:\Users\1\Desktop\Инструкция по Sbarco\Фото и картинки\BarDrawer скрины\23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674" y="2142950"/>
            <a:ext cx="3000202" cy="34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14998" y="2141576"/>
            <a:ext cx="3000202" cy="3444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65570" y="2203804"/>
            <a:ext cx="2870410" cy="991901"/>
          </a:xfrm>
          <a:prstGeom prst="roundRect">
            <a:avLst>
              <a:gd name="adj" fmla="val 112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5328" y="3195706"/>
            <a:ext cx="2860652" cy="2313683"/>
          </a:xfrm>
          <a:prstGeom prst="roundRect">
            <a:avLst>
              <a:gd name="adj" fmla="val 70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68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7388" y="-11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6953" y="2126039"/>
            <a:ext cx="5470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</a:rPr>
              <a:t>Спасибо </a:t>
            </a:r>
            <a:r>
              <a:rPr lang="ru-RU" sz="720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</a:rPr>
              <a:t>за просмотр!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2882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68" y="1809749"/>
            <a:ext cx="8452882" cy="3228975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  <a:latin typeface="+mn-lt"/>
              </a:rPr>
              <a:t>1. Технические характеристики принтера</a:t>
            </a:r>
            <a:endParaRPr lang="ru-RU" sz="7200" dirty="0">
              <a:solidFill>
                <a:srgbClr val="374E60"/>
              </a:solidFill>
              <a:effectLst>
                <a:reflection endPos="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12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7388" y="-11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1307600"/>
              </p:ext>
            </p:extLst>
          </p:nvPr>
        </p:nvGraphicFramePr>
        <p:xfrm>
          <a:off x="1585997" y="701675"/>
          <a:ext cx="7281777" cy="52925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09603"/>
                <a:gridCol w="1914525"/>
                <a:gridCol w="4057649"/>
              </a:tblGrid>
              <a:tr h="152030">
                <a:tc rowSpan="5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Печать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Разрешение печати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203dpi (8 dots/mm)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15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Метод печати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Термотрансферная/Прямая термопечать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15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Скорость печати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 to 5 ips ( option 6ips )  (25.4 to 125 mm)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15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Макс</a:t>
                      </a:r>
                      <a:r>
                        <a:rPr lang="en-US" sz="1200" b="0">
                          <a:effectLst/>
                        </a:rPr>
                        <a:t>. длина печати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150” (3810 mm)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15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Макс ширина печати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4.1” (104 mm)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152030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CPU 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32</a:t>
                      </a:r>
                      <a:r>
                        <a:rPr lang="ru-RU" sz="1200" b="0">
                          <a:effectLst/>
                        </a:rPr>
                        <a:t> бит процессор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382129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Память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128MB SDRAM</a:t>
                      </a:r>
                      <a:br>
                        <a:rPr lang="en-US" sz="1200" b="0">
                          <a:effectLst/>
                        </a:rPr>
                      </a:br>
                      <a:r>
                        <a:rPr lang="en-US" sz="1200" b="0">
                          <a:effectLst/>
                        </a:rPr>
                        <a:t>128MB Flash ROM</a:t>
                      </a:r>
                      <a:br>
                        <a:rPr lang="en-US" sz="1200" b="0">
                          <a:effectLst/>
                        </a:rPr>
                      </a:br>
                      <a:r>
                        <a:rPr lang="en-US" sz="1200" b="0">
                          <a:effectLst/>
                        </a:rPr>
                        <a:t>SD </a:t>
                      </a:r>
                      <a:r>
                        <a:rPr lang="ru-RU" sz="1200" b="0">
                          <a:effectLst/>
                        </a:rPr>
                        <a:t>слот</a:t>
                      </a:r>
                      <a:r>
                        <a:rPr lang="en-US" sz="1200" b="0">
                          <a:effectLst/>
                        </a:rPr>
                        <a:t> (</a:t>
                      </a:r>
                      <a:r>
                        <a:rPr lang="ru-RU" sz="1200" b="0">
                          <a:effectLst/>
                        </a:rPr>
                        <a:t>до</a:t>
                      </a:r>
                      <a:r>
                        <a:rPr lang="en-US" sz="1200" b="0">
                          <a:effectLst/>
                        </a:rPr>
                        <a:t> 32GB)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267079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Дисплей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Жидкокристаллический экран с подсветкой, 128 </a:t>
                      </a:r>
                      <a:r>
                        <a:rPr lang="en-US" sz="1200" b="0">
                          <a:effectLst/>
                        </a:rPr>
                        <a:t>x</a:t>
                      </a:r>
                      <a:r>
                        <a:rPr lang="ru-RU" sz="1200" b="0">
                          <a:effectLst/>
                        </a:rPr>
                        <a:t> 64 точек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267079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Панель управления 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 многофункциональные клавиши, включая световой индикатор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497178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Сенсоры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Регулируемый сенсор «на отражение» и «на просвет»</a:t>
                      </a:r>
                      <a:br>
                        <a:rPr lang="ru-RU" sz="1200" b="0">
                          <a:effectLst/>
                        </a:rPr>
                      </a:br>
                      <a:r>
                        <a:rPr lang="ru-RU" sz="1200" b="0">
                          <a:effectLst/>
                        </a:rPr>
                        <a:t>Датчик открытия крышки, датчик риббона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267079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Интерфейсы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RS-232, USB master/slave, Ethernet (</a:t>
                      </a:r>
                      <a:r>
                        <a:rPr lang="ru-RU" sz="1200" b="0">
                          <a:effectLst/>
                        </a:rPr>
                        <a:t>опция</a:t>
                      </a:r>
                      <a:r>
                        <a:rPr lang="en-US" sz="1200" b="0">
                          <a:effectLst/>
                        </a:rPr>
                        <a:t>), Bluetooth(</a:t>
                      </a:r>
                      <a:r>
                        <a:rPr lang="ru-RU" sz="1200" b="0">
                          <a:effectLst/>
                        </a:rPr>
                        <a:t>опция</a:t>
                      </a:r>
                      <a:r>
                        <a:rPr lang="en-US" sz="1200" b="0">
                          <a:effectLst/>
                        </a:rPr>
                        <a:t>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152030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Аудио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Звуковой сигнал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267079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Питание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100~240 </a:t>
                      </a:r>
                      <a:r>
                        <a:rPr lang="en-US" sz="1200" b="0">
                          <a:effectLst/>
                        </a:rPr>
                        <a:t>VAC</a:t>
                      </a:r>
                      <a:r>
                        <a:rPr lang="ru-RU" sz="1200" b="0">
                          <a:effectLst/>
                        </a:rPr>
                        <a:t>, 50/60 </a:t>
                      </a:r>
                      <a:r>
                        <a:rPr lang="en-US" sz="1200" b="0">
                          <a:effectLst/>
                        </a:rPr>
                        <a:t>Hz</a:t>
                      </a:r>
                      <a:endParaRPr lang="ru-RU" sz="1200" b="0">
                        <a:effectLst/>
                      </a:endParaRP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 Блок питания 24В 2.5А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1187476">
                <a:tc rowSpan="2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Поддерживаемые штрих</a:t>
                      </a:r>
                      <a:r>
                        <a:rPr lang="en-US" sz="1200" b="0">
                          <a:effectLst/>
                        </a:rPr>
                        <a:t>-</a:t>
                      </a:r>
                      <a:r>
                        <a:rPr lang="ru-RU" sz="1200" b="0">
                          <a:effectLst/>
                        </a:rPr>
                        <a:t>коды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1D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Code39 stand or extended, Code39 with check digit, Code93, Code128 UCC, Code128 Auto A,B,C mode, EAN8, EAN8/13 2&amp;5 digit add-on, EAN13, Interleaved 2 of 5, Interleaved 2 of 5 with check digit, Interleaved with human readable check digit, UCC/EAN 128, UPC-A, UPC-A 2&amp;5 digit add-on, UPC-E, UPC-E 2&amp;5 digit add-on, UPC Interleaved 2 of 5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  <a:tr h="15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2D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PDF417, </a:t>
                      </a:r>
                      <a:r>
                        <a:rPr lang="en-US" sz="1200" b="0" dirty="0" err="1">
                          <a:effectLst/>
                        </a:rPr>
                        <a:t>Maxicode</a:t>
                      </a:r>
                      <a:r>
                        <a:rPr lang="en-US" sz="1200" b="0" dirty="0">
                          <a:effectLst/>
                        </a:rPr>
                        <a:t>, Data Matrix, QR code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90" marR="18490" marT="18490" marB="184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20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7388" y="-11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3818452"/>
              </p:ext>
            </p:extLst>
          </p:nvPr>
        </p:nvGraphicFramePr>
        <p:xfrm>
          <a:off x="1579586" y="688975"/>
          <a:ext cx="7288189" cy="50810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16014"/>
                <a:gridCol w="1905000"/>
                <a:gridCol w="4067175"/>
              </a:tblGrid>
              <a:tr h="752136">
                <a:tc rowSpan="2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Встроенный шрифт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effectLst/>
                        </a:rPr>
                        <a:t>5</a:t>
                      </a:r>
                      <a:r>
                        <a:rPr lang="en-US" sz="1200" b="0">
                          <a:effectLst/>
                        </a:rPr>
                        <a:t> </a:t>
                      </a:r>
                      <a:r>
                        <a:rPr lang="ru-RU" sz="1200" b="0">
                          <a:effectLst/>
                        </a:rPr>
                        <a:t>встроенных масштабируемых растровых шрифтов (алфавитно-цифровые)</a:t>
                      </a:r>
                      <a:br>
                        <a:rPr lang="ru-RU" sz="1200" b="0">
                          <a:effectLst/>
                        </a:rPr>
                      </a:br>
                      <a:r>
                        <a:rPr lang="ru-RU" sz="1200" b="0">
                          <a:effectLst/>
                        </a:rPr>
                        <a:t>2  встроенных масштабируемых растровых (числовые)</a:t>
                      </a:r>
                      <a:br>
                        <a:rPr lang="ru-RU" sz="1200" b="0">
                          <a:effectLst/>
                        </a:rPr>
                      </a:br>
                      <a:r>
                        <a:rPr lang="ru-RU" sz="1200" b="0">
                          <a:effectLst/>
                        </a:rPr>
                        <a:t>Загружаемые шрифты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276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 угла ориентации: 0, 90, 180 и 270 градусов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684146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Обработка изображений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　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PEPL: PCX, Direct binary graphic</a:t>
                      </a:r>
                      <a:endParaRPr lang="ru-RU" sz="1200" b="0">
                        <a:effectLst/>
                      </a:endParaRP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PDPL: PCX, BMP, HEX</a:t>
                      </a:r>
                      <a:endParaRPr lang="ru-RU" sz="1200" b="0">
                        <a:effectLst/>
                      </a:endParaRP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</a:rPr>
                        <a:t>PZPL: HEX, Direct binary graphic, Compressed binary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276208">
                <a:tc rowSpan="5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Типы бумаги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Тип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Этикетка с зазором, с черной меткой, непрерывная лента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Ширина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0.59”~4.33” (15 мм~110 мм)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Толщина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0.002”~0.0075” (0.06 мм~0.2 мм)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</a:rPr>
                        <a:t>Мин.Диаметр</a:t>
                      </a:r>
                      <a:r>
                        <a:rPr lang="ru-RU" sz="1200" b="0" dirty="0">
                          <a:effectLst/>
                        </a:rPr>
                        <a:t> втулки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1.0” (25.4 мм)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Макс. диаметр рулона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5” (127 мм)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rowSpan="5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Риббон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Тип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Наружный риббон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Ширина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1”~4.3” (25.4 мм~110 мм)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Макс</a:t>
                      </a:r>
                      <a:r>
                        <a:rPr lang="en-US" sz="1200" b="0">
                          <a:effectLst/>
                        </a:rPr>
                        <a:t>. </a:t>
                      </a:r>
                      <a:r>
                        <a:rPr lang="ru-RU" sz="1200" b="0">
                          <a:effectLst/>
                        </a:rPr>
                        <a:t>длинна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100 M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Макс.диаметр рулона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1.535” (39 </a:t>
                      </a:r>
                      <a:r>
                        <a:rPr lang="ru-RU" sz="1200" b="0">
                          <a:effectLst/>
                        </a:rPr>
                        <a:t>мм</a:t>
                      </a:r>
                      <a:r>
                        <a:rPr lang="en-US" sz="1200" b="0">
                          <a:effectLst/>
                        </a:rPr>
                        <a:t>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Диаметр втулки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0.5” (12.7 </a:t>
                      </a:r>
                      <a:r>
                        <a:rPr lang="ru-RU" sz="1200" b="0">
                          <a:effectLst/>
                        </a:rPr>
                        <a:t>мм</a:t>
                      </a:r>
                      <a:r>
                        <a:rPr lang="en-US" sz="1200" b="0">
                          <a:effectLst/>
                        </a:rPr>
                        <a:t>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157226">
                <a:tc rowSpan="2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Условия хранения и эксплуатации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Условия эксплуатации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5°C ~45°C (40°F~104°F)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237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Условия Хранения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-20°C~50°C (-4°</a:t>
                      </a:r>
                      <a:r>
                        <a:rPr lang="ru-RU" sz="1200" b="0">
                          <a:effectLst/>
                        </a:rPr>
                        <a:t>F~122°F)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276208">
                <a:tc rowSpan="2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Влажность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Эксплуатация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10%~90% (без конденсации. Проветриваемое помещение)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  <a:tr h="276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Хранение</a:t>
                      </a:r>
                      <a:endParaRPr lang="ru-RU" sz="12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5%~95%  (без конденсации. Проветриваемое помещение)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9122" marR="19122" marT="19122" marB="191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441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7388" y="-11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9605062"/>
              </p:ext>
            </p:extLst>
          </p:nvPr>
        </p:nvGraphicFramePr>
        <p:xfrm>
          <a:off x="1581150" y="2566194"/>
          <a:ext cx="7277100" cy="22923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33500"/>
                <a:gridCol w="1885950"/>
                <a:gridCol w="4057650"/>
              </a:tblGrid>
              <a:tr h="0">
                <a:tc rowSpan="4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Габариты и вес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Ширина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7.83” (200.00 мм)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Глубина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10.36” (263.19 мм)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Высота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7.41” (188.29 мм)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Вес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 кг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Опции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Отделитель этикеток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Резак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IPS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Язык программирования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PEPL,PDPL,PZPL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По умолчанию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　</a:t>
                      </a:r>
                      <a:endParaRPr lang="ru-RU" sz="11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Часы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692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94" y="2937946"/>
            <a:ext cx="7045472" cy="1325563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  <a:latin typeface="+mn-lt"/>
              </a:rPr>
              <a:t>2</a:t>
            </a:r>
            <a:r>
              <a:rPr lang="ru-RU" sz="7200" dirty="0" smtClean="0">
                <a:solidFill>
                  <a:srgbClr val="374E60"/>
                </a:solidFill>
                <a:effectLst>
                  <a:reflection endPos="0" dir="5400000" sy="-100000" algn="bl" rotWithShape="0"/>
                </a:effectLst>
                <a:latin typeface="+mn-lt"/>
              </a:rPr>
              <a:t>. Подключение принтера к Весам</a:t>
            </a:r>
            <a:endParaRPr lang="ru-RU" sz="7200" dirty="0">
              <a:solidFill>
                <a:srgbClr val="374E60"/>
              </a:solidFill>
              <a:effectLst>
                <a:reflection endPos="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81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919" y="394771"/>
            <a:ext cx="704547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374E60"/>
                </a:solidFill>
              </a:rPr>
              <a:t>Принтер </a:t>
            </a:r>
            <a:r>
              <a:rPr lang="en-US" sz="3600" dirty="0" smtClean="0">
                <a:solidFill>
                  <a:srgbClr val="374E60"/>
                </a:solidFill>
              </a:rPr>
              <a:t>SBARCO </a:t>
            </a:r>
            <a:r>
              <a:rPr lang="ru-RU" sz="3600" dirty="0" smtClean="0">
                <a:solidFill>
                  <a:srgbClr val="374E60"/>
                </a:solidFill>
              </a:rPr>
              <a:t>и подключение к весам </a:t>
            </a:r>
            <a:endParaRPr lang="ru-RU" sz="3600" dirty="0">
              <a:solidFill>
                <a:srgbClr val="374E60"/>
              </a:solidFill>
            </a:endParaRPr>
          </a:p>
        </p:txBody>
      </p:sp>
      <p:pic>
        <p:nvPicPr>
          <p:cNvPr id="23" name="圖片 3" descr="http://ecx.images-amazon.com/images/I/41ct9hbJR2L._SY30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379" y="2759933"/>
            <a:ext cx="1039143" cy="10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_DSC288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305830"/>
            <a:ext cx="2272073" cy="199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erver\MAS-DOC\Design\Картинки для инета\настольные\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614" y="2362870"/>
            <a:ext cx="2556961" cy="1884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3" descr="C:\Users\user\Documents\新增資料夾 (3)\IMG_0048_調整大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839" y="4113454"/>
            <a:ext cx="2562224" cy="998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1233247" y="4218367"/>
            <a:ext cx="20440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Отправка данных о весе (</a:t>
            </a:r>
            <a:r>
              <a:rPr lang="en-US" sz="2000" dirty="0" smtClean="0">
                <a:solidFill>
                  <a:srgbClr val="374E60"/>
                </a:solidFill>
                <a:latin typeface="+mj-lt"/>
              </a:rPr>
              <a:t>RS-232</a:t>
            </a:r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)</a:t>
            </a:r>
            <a:endParaRPr lang="en-US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gray">
          <a:xfrm>
            <a:off x="4089112" y="3751418"/>
            <a:ext cx="2031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Кабель </a:t>
            </a:r>
            <a:r>
              <a:rPr lang="en-US" sz="2000" dirty="0">
                <a:solidFill>
                  <a:srgbClr val="374E60"/>
                </a:solidFill>
                <a:latin typeface="+mj-lt"/>
              </a:rPr>
              <a:t>RS-232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gray">
          <a:xfrm>
            <a:off x="6363063" y="4190506"/>
            <a:ext cx="2780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Получение данных о 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весе (</a:t>
            </a:r>
            <a:r>
              <a:rPr lang="en-US" sz="2000" dirty="0">
                <a:solidFill>
                  <a:srgbClr val="374E60"/>
                </a:solidFill>
                <a:latin typeface="+mj-lt"/>
              </a:rPr>
              <a:t>RS-232</a:t>
            </a:r>
            <a:r>
              <a:rPr lang="ru-RU" sz="2000" dirty="0">
                <a:solidFill>
                  <a:srgbClr val="374E60"/>
                </a:solidFill>
                <a:latin typeface="+mj-lt"/>
              </a:rPr>
              <a:t>)</a:t>
            </a:r>
            <a:endParaRPr lang="en-US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17457" y="1958459"/>
            <a:ext cx="723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Весы</a:t>
            </a:r>
            <a:endParaRPr lang="en-US" sz="2000" dirty="0">
              <a:solidFill>
                <a:srgbClr val="374E6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71135" y="1937266"/>
            <a:ext cx="2467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Элемент соединения</a:t>
            </a:r>
            <a:endParaRPr lang="en-US" sz="2000" dirty="0">
              <a:solidFill>
                <a:srgbClr val="374E60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35236" y="1924050"/>
            <a:ext cx="1107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374E60"/>
                </a:solidFill>
                <a:latin typeface="+mj-lt"/>
              </a:rPr>
              <a:t>Принтер</a:t>
            </a:r>
            <a:endParaRPr lang="en-US" sz="2000" dirty="0">
              <a:solidFill>
                <a:srgbClr val="374E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73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1996</TotalTime>
  <Words>1535</Words>
  <Application>Microsoft Office PowerPoint</Application>
  <PresentationFormat>Экран (4:3)</PresentationFormat>
  <Paragraphs>255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SBARCO</vt:lpstr>
      <vt:lpstr>Принтер T4+ 203 dpi является очень доступным, экономичным и компактным. Несмотря на свои скромные размеры, он легко может похвастаться высокой производительностью и универсальностью применения.          </vt:lpstr>
      <vt:lpstr>Особенности SBARCO T4+ 203</vt:lpstr>
      <vt:lpstr>1. Технические характеристики принтера</vt:lpstr>
      <vt:lpstr>Слайд 5</vt:lpstr>
      <vt:lpstr>Слайд 6</vt:lpstr>
      <vt:lpstr>Слайд 7</vt:lpstr>
      <vt:lpstr>2. Подключение принтера к Весам</vt:lpstr>
      <vt:lpstr>Принтер SBARCO и подключение к весам </vt:lpstr>
      <vt:lpstr>Слайд 10</vt:lpstr>
      <vt:lpstr>Данный настольный комплекс предназначен для печати термо- или термотрансферных этикеток без подключения к компьютеру или локальной сети предприятия.</vt:lpstr>
      <vt:lpstr>Слайд 12</vt:lpstr>
      <vt:lpstr>Слайд 13</vt:lpstr>
      <vt:lpstr>Слайд 14</vt:lpstr>
      <vt:lpstr>Слайд 15</vt:lpstr>
      <vt:lpstr>Данный комплекс будет Вашим помощником во многих сферах</vt:lpstr>
      <vt:lpstr>4. Создаем единичную этикетку</vt:lpstr>
      <vt:lpstr>Слайд 18</vt:lpstr>
      <vt:lpstr>Слайд 19</vt:lpstr>
      <vt:lpstr>Слайд 20</vt:lpstr>
      <vt:lpstr>5. Изменение этикетки</vt:lpstr>
      <vt:lpstr>5.1 Truncation(обрезка)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Павел Булычев</cp:lastModifiedBy>
  <cp:revision>117</cp:revision>
  <dcterms:created xsi:type="dcterms:W3CDTF">2019-02-21T15:01:25Z</dcterms:created>
  <dcterms:modified xsi:type="dcterms:W3CDTF">2020-01-24T11:06:56Z</dcterms:modified>
</cp:coreProperties>
</file>